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6" r:id="rId6"/>
    <p:sldId id="267" r:id="rId7"/>
    <p:sldId id="268" r:id="rId8"/>
    <p:sldId id="260" r:id="rId9"/>
    <p:sldId id="264" r:id="rId10"/>
    <p:sldId id="265" r:id="rId11"/>
    <p:sldId id="269" r:id="rId12"/>
    <p:sldId id="274" r:id="rId13"/>
    <p:sldId id="270" r:id="rId14"/>
    <p:sldId id="272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2636"/>
    <a:srgbClr val="4F2130"/>
    <a:srgbClr val="3E1B2C"/>
    <a:srgbClr val="533E4E"/>
    <a:srgbClr val="CC6600"/>
    <a:srgbClr val="FF4500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3DEBF-7BEE-464F-B73A-1909DABC8D48}" v="210" dt="2024-07-05T09:10:42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204" autoAdjust="0"/>
  </p:normalViewPr>
  <p:slideViewPr>
    <p:cSldViewPr snapToGrid="0">
      <p:cViewPr varScale="1">
        <p:scale>
          <a:sx n="55" d="100"/>
          <a:sy n="55" d="100"/>
        </p:scale>
        <p:origin x="1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28865-7449-45F7-A129-C2CC0C4AC780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844F2-5B07-4F51-8551-A0A21DC2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4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wallstreetbets/comments/wrlg86/i_did_sentiment_analysis_on_reddityes_tha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wallstreetbets/comments/wrlg86/i_did_sentiment_analysis_on_reddityes_tha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Hello: I will be presenting my sentiment analysis project of the WallStreetBets subreddit, which I may also refer to as WSB.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WSB, </a:t>
            </a:r>
            <a:r>
              <a:rPr lang="en-GB" dirty="0"/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 a popular, and somewhat infamous, sub-reddit with a hobbyist community focused on the stock market.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6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Project: Labelling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US" dirty="0"/>
              <a:t>Prior to building the model. The data required sentiment labels.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this was a supervised learning task, in order to train the model and generate performance metrics the data needed to be labelled with accurate sentiment before being used in training.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initial approach was to coach my mum on how to interpret sentiment in the sub-reddit and teach her </a:t>
            </a:r>
            <a:r>
              <a:rPr lang="en-US" b="1" dirty="0"/>
              <a:t>the</a:t>
            </a:r>
            <a:r>
              <a:rPr lang="en-US" dirty="0"/>
              <a:t>, sometimes offensive, community slang words. In 2 hours we had labelled 150 posts and my mum was wondering why I was doing it in the first place.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Upon further research I found there were paid services specifically for labelling language data for models.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Unable to afford these services, I read about a workaround using generative AI.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Some had reported it had the potential to perform better than human labelling (1)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Whilst experimenting with this i</a:t>
            </a:r>
            <a:r>
              <a:rPr lang="en-US" dirty="0"/>
              <a:t>t became clear that, as a large language model, ChatGPT did a solid job of knowing the meaning behind even niche references and slang terminology, specifically within the WSB sub-reddit.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Therefore, as a pre-trained model built to </a:t>
            </a:r>
            <a:r>
              <a:rPr lang="en-US" dirty="0" err="1">
                <a:sym typeface="Wingdings" panose="05000000000000000000" pitchFamily="2" charset="2"/>
              </a:rPr>
              <a:t>analyse</a:t>
            </a:r>
            <a:r>
              <a:rPr lang="en-US" dirty="0">
                <a:sym typeface="Wingdings" panose="05000000000000000000" pitchFamily="2" charset="2"/>
              </a:rPr>
              <a:t> social media I made the decision to omit the labelling and build the VADER model without fitting or performance metrics.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Whilst not ideal, the idea of using generative AI seemed more appropriate for generating a custom lexicon.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 text file with &lt; 1000 entries would be easier to oversee than a dataset with 50,000 values.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Furthermore, the metrics generated from an AI labelled dataset would be limited to the unquantified capability of the AI.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Sources: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ChatGPT for labelling: https://www.linkedin.com/pulse/chatgpt-outperforms-humans-labelling-some-data-other-ais-sayeed/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Labelling services: https://info.cloudfactory.com/data-labeling?utm_medium=ppc&amp;utm_source=adwords&amp;utm_term=data%20annotation%20service%20providers&amp;utm_campaign=C_Core_DL_DLA_CC_EG_1&amp;hsa_mt=e&amp;hsa_cam=20462804612&amp;hsa_tgt=kwd-1602036803471&amp;hsa_acc=5324129487&amp;hsa_grp=153240738915&amp;hsa_src=g&amp;hsa_net=adwords&amp;hsa_ad=670054382118&amp;hsa_ver=3&amp;hsa_kw=data%20annotation%20service%20providers&amp;gad_source=1&amp;gclid=CjwKCAjwkJm0BhBxEiwAwT1AXH9HsblhzNkofLj9b0uP4Jcna90NY04uMiLq2ytUDU78DzUrTh1ZyhoCVaIQAvD_Bw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5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Generative AI and the custom lexicon:</a:t>
            </a:r>
          </a:p>
          <a:p>
            <a:endParaRPr lang="en-US" dirty="0"/>
          </a:p>
          <a:p>
            <a:r>
              <a:rPr lang="en-US" dirty="0"/>
              <a:t>So I chose instead to create a custom lexicon with every slang term ChatGPT could produce for WSB.</a:t>
            </a:r>
          </a:p>
          <a:p>
            <a:r>
              <a:rPr lang="en-US" dirty="0"/>
              <a:t>This yielded 99 unique terms and emoji combinations, each with a VADER sentiment score to be used by the model.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4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Project: The results</a:t>
            </a:r>
          </a:p>
          <a:p>
            <a:endParaRPr lang="en-GB" dirty="0"/>
          </a:p>
          <a:p>
            <a:r>
              <a:rPr lang="en-GB" dirty="0"/>
              <a:t>The final model was able to provide sentiment insights for the previous two weeks on the subreddit.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Sentiment score for a post was weighted by the number of comments and upvotes that post received.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visual check of the sentiment data before and after incorporating the custom lexicon revealed the model did a better job of accurately measuring the sentiment of posts in relation to stocks after introducing the lexicon.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Sentiment data was grouped per stock, highlighting Nvidia, Ingersoll Rand, and Electronic Arts as the most mentioned in the last two weeks.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While NVIDIA stayed generally neutral, EA had a few days of positive sentiment between the 22</a:t>
            </a:r>
            <a:r>
              <a:rPr lang="en-GB" baseline="30000" dirty="0"/>
              <a:t>nd</a:t>
            </a:r>
            <a:r>
              <a:rPr lang="en-GB" dirty="0"/>
              <a:t> and the 24</a:t>
            </a:r>
            <a:r>
              <a:rPr lang="en-GB" baseline="30000" dirty="0"/>
              <a:t>th of June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Ingersoll Rand received a lot of negative sentiment just after the 21</a:t>
            </a:r>
            <a:r>
              <a:rPr lang="en-GB" baseline="30000" dirty="0"/>
              <a:t>st</a:t>
            </a:r>
            <a:r>
              <a:rPr lang="en-GB" dirty="0"/>
              <a:t> of June.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day of their annual report of employee stock plans: https://investors.irco.com/financials/sec-filings/sec-filings-details/default.aspx?FilingId=17635091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Project: The results</a:t>
            </a:r>
          </a:p>
          <a:p>
            <a:endParaRPr lang="en-GB" dirty="0"/>
          </a:p>
          <a:p>
            <a:r>
              <a:rPr lang="en-GB" dirty="0"/>
              <a:t>The final model was able to provide sentiment insights for the previous two weeks on the subreddit.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Sentiment score for a post was weighted by the number of comments and upvotes that post received.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visual check of the sentiment data before and after incorporating the custom lexicon revealed the model did a better job of accurately measuring the sentiment of posts in relation to stocks after introducing the lexicon.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Sentiment data was grouped per stock, highlighting Nvidia, Ingersoll Rand, and Electronic Arts as the most mentioned in the last two weeks.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While NVIDIA stayed generally neutral, EA had a few days of positive sentiment between the 22</a:t>
            </a:r>
            <a:r>
              <a:rPr lang="en-GB" baseline="30000" dirty="0"/>
              <a:t>nd</a:t>
            </a:r>
            <a:r>
              <a:rPr lang="en-GB" dirty="0"/>
              <a:t> and the 24</a:t>
            </a:r>
            <a:r>
              <a:rPr lang="en-GB" baseline="30000" dirty="0"/>
              <a:t>th of June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Ingersoll Rand received a lot of negative sentiment just after the 21</a:t>
            </a:r>
            <a:r>
              <a:rPr lang="en-GB" baseline="30000" dirty="0"/>
              <a:t>st</a:t>
            </a:r>
            <a:r>
              <a:rPr lang="en-GB" dirty="0"/>
              <a:t> of June.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day of their annual report of employee stock plans: https://investors.irco.com/financials/sec-filings/sec-filings-details/default.aspx?FilingId=17635091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4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Project: The results</a:t>
            </a:r>
          </a:p>
          <a:p>
            <a:endParaRPr lang="en-GB" dirty="0"/>
          </a:p>
          <a:p>
            <a:r>
              <a:rPr lang="en-GB" dirty="0"/>
              <a:t>The final model was able to provide sentiment insights for the previous two weeks on the subreddit.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Sentiment score for a post was weighted by the number of comments and upvotes that post received.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visual check of the sentiment data before and after incorporating the custom lexicon revealed the model did a better job of accurately measuring the sentiment of posts in relation to stocks after introducing the lexicon.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Sentiment data was grouped per stock, highlighting Nvidia, Ingersoll Rand, and Electronic Arts as the most mentioned in the last two weeks.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While NVIDIA stayed generally neutral, EA had a few days of positive sentiment between the 22</a:t>
            </a:r>
            <a:r>
              <a:rPr lang="en-GB" baseline="30000" dirty="0"/>
              <a:t>nd</a:t>
            </a:r>
            <a:r>
              <a:rPr lang="en-GB" dirty="0"/>
              <a:t> and the 24</a:t>
            </a:r>
            <a:r>
              <a:rPr lang="en-GB" baseline="30000" dirty="0"/>
              <a:t>th of June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Ingersoll Rand received a lot of negative sentiment just after the 21</a:t>
            </a:r>
            <a:r>
              <a:rPr lang="en-GB" baseline="30000" dirty="0"/>
              <a:t>st</a:t>
            </a:r>
            <a:r>
              <a:rPr lang="en-GB" dirty="0"/>
              <a:t> of June.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day of their annual report of employee stock plans: https://investors.irco.com/financials/sec-filings/sec-filings-details/default.aspx?FilingId=17635091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Ultimately, the utility of this project at present is limited.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With insufficient labelled data for training, the model has not been fit or tested for accuracy.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Due to a lack of time, correlation between the sentiment measured and returns in the stock market was not explored.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Improvements made by the custom lexicon are anecdotal and unquantified.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Comment data could not be included due to reddit API throttling and sentiment was weighted solely by upvotes.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Likely omitting important measurements for calculating sentiment.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With more time, a large amount of WSB labelled data would be used to train the model and test it with a number of metrics to assess robustness.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would also enable improvements by the custom lexicon to be quantified.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Furthermore, provided sufficient correlations are found, the model could be used to make predictions on stock performance based on historical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Overall, there is evidence that monitoring social media for financial forecasting is worthwhile, however, this model requires many improvements before it is of any use.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But I did make a cool word cloud.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5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Speaker notes:</a:t>
            </a:r>
            <a:r>
              <a:rPr lang="en-GB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In 2020, events in this subreddit led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One man gaining $79,000,000 in a single day(1)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A congressional investigation by the US House Financial Committee.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Adaptation into a Netflix documentary and blockbuster film releasing this year.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Information Sources:</a:t>
            </a:r>
          </a:p>
          <a:p>
            <a:r>
              <a:rPr lang="en-GB" dirty="0"/>
              <a:t>1 - Keith Gill Gain Value: https://investorplace.com/2024/06/how-much-did-keith-gill-make-from-gamestop-gme-stock-this-weeks-staggering-figures/#:~:text=This%20move%20comes%20as%20investors,gain%20of%20around%20%2479%20million.</a:t>
            </a:r>
          </a:p>
          <a:p>
            <a:r>
              <a:rPr lang="en-GB" dirty="0"/>
              <a:t>2 – Keith Gill Gain Value again: https://www.cnbc.com/2024/06/04/how-roaring-kittys-wealth-went-from-53000-to-nearly-300-million-and-could-one-day-top-1-billion.html</a:t>
            </a:r>
          </a:p>
          <a:p>
            <a:endParaRPr lang="en-GB" dirty="0"/>
          </a:p>
          <a:p>
            <a:r>
              <a:rPr lang="en-GB" b="1" dirty="0"/>
              <a:t>Resources:</a:t>
            </a:r>
          </a:p>
          <a:p>
            <a:r>
              <a:rPr lang="en-GB" b="0" dirty="0"/>
              <a:t>Time series plot: Harry Murphy and data analysis libraries in python</a:t>
            </a:r>
          </a:p>
          <a:p>
            <a:endParaRPr lang="en-GB" b="1" dirty="0"/>
          </a:p>
          <a:p>
            <a:r>
              <a:rPr lang="en-GB" dirty="0"/>
              <a:t>Background Image: Harry Murphy</a:t>
            </a:r>
          </a:p>
          <a:p>
            <a:r>
              <a:rPr lang="en-GB" dirty="0"/>
              <a:t>Timeline of the GME short squeeze: https://www.thestreet.com/investing/stocks/a-timeline-of-the-gamestop-short-squeeze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2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Speaker notes:</a:t>
            </a:r>
            <a:r>
              <a:rPr lang="en-GB" b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0" dirty="0" err="1"/>
              <a:t>Gamestop</a:t>
            </a:r>
            <a:r>
              <a:rPr lang="en-US" b="0" dirty="0"/>
              <a:t> Short Squeeze was an infamous financial event during which many retail traders, those not affiliated with financial institutions, made lifechanging returns on their investment to the </a:t>
            </a:r>
            <a:r>
              <a:rPr lang="en-US" b="0" dirty="0" err="1"/>
              <a:t>gamestock</a:t>
            </a:r>
            <a:r>
              <a:rPr lang="en-US" b="0"/>
              <a:t> or GME </a:t>
            </a:r>
            <a:r>
              <a:rPr lang="en-US" b="0" dirty="0"/>
              <a:t>stock.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Whilst hedge funds and traditional traders lost roughly $838 million in a single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was team effort, with </a:t>
            </a:r>
            <a:r>
              <a:rPr lang="en-US" b="0" dirty="0" err="1"/>
              <a:t>wallstreetbets</a:t>
            </a:r>
            <a:r>
              <a:rPr lang="en-US" b="0" dirty="0"/>
              <a:t> being a major player acting as a platform, organizing retail investors.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Enabling a large influx of investment increasing volatility in the company’s publicly traded stock.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Source: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2- </a:t>
            </a:r>
            <a:r>
              <a:rPr lang="en-US" b="1" dirty="0"/>
              <a:t>Keith Gill: </a:t>
            </a:r>
            <a:r>
              <a:rPr lang="en-US" b="0" dirty="0"/>
              <a:t>https://www.reuters.com/business/finance/who-is-keith-gill-online-influencer-sending-gamestop-shares-soaring-again-2024-06-07/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Personal Notes: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- Volatility: how often and by how much something changes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Sources: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1 – Average stock volatility: https://www.fosterandmotley.com/insights/2019/02/20/what-is-volatility-and-is-it-normal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Resources: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Wallstreet bets mascot: https://the-youtooz.fandom.com/wiki/WSB_Kid?file=WSB_Kid_Physical_Front.jpg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Sub-reddit post: https://www.reddit.com/user/WallstreetSSK/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Speaker notes:</a:t>
            </a:r>
            <a:r>
              <a:rPr lang="en-GB" b="0" dirty="0"/>
              <a:t> 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Importantly, the community of members in WSB was likely integral to this success.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One term: “diamond hands” is an accurate representation of the people who made the GME short possible.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Many members of this sub-reddit take pride in not selling stocks they own despite market downturns.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They add diamond emojis to their posts – signifying they have diamond hands and are brave enough to wait for a big pay-off.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Interestingly, this leads to a dilemma in sentiment analysis of this sub-reddit: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Often negative sentiment, like expressing annoyance that a stock isn’t performing well, doesn’t necessarily reflect poorly on the stock.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There are many posts with a seemingly bad sentiment towards a stock that are followed by rocket and diamond emojis: symbolizing a prediction towards a successful future for the stock: i.e. a positive sentiment.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will address how I tackled this problem later.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Personal Notes: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- Volatility: how often and by how much something changes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Sources: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1 – Average stock volatility: https://www.fosterandmotley.com/insights/2019/02/20/what-is-volatility-and-is-it-normal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Resources: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Wallstreet bets mascot: https://the-youtooz.fandom.com/wiki/WSB_Kid?file=WSB_Kid_Physical_Front.jpg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Sub-reddit post: https://www.reddit.com/user/WallstreetSSK/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So… is there any validity to monitoring social media sentiment for stock performance?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r>
              <a:rPr lang="en-US" b="1" i="0" dirty="0">
                <a:solidFill>
                  <a:srgbClr val="535353"/>
                </a:solidFill>
                <a:effectLst/>
                <a:highlight>
                  <a:srgbClr val="FFFFFF"/>
                </a:highlight>
                <a:latin typeface="Open Sans Neue"/>
              </a:rPr>
              <a:t>Justina </a:t>
            </a:r>
            <a:r>
              <a:rPr lang="en-US" b="1" i="0" dirty="0" err="1">
                <a:solidFill>
                  <a:srgbClr val="535353"/>
                </a:solidFill>
                <a:effectLst/>
                <a:highlight>
                  <a:srgbClr val="FFFFFF"/>
                </a:highlight>
                <a:latin typeface="Open Sans Neue"/>
              </a:rPr>
              <a:t>Deveikyte</a:t>
            </a:r>
            <a:r>
              <a:rPr lang="en-US" b="0" i="0" dirty="0">
                <a:solidFill>
                  <a:srgbClr val="535353"/>
                </a:solidFill>
                <a:effectLst/>
                <a:highlight>
                  <a:srgbClr val="FFFFFF"/>
                </a:highlight>
                <a:latin typeface="Open Sans Neue"/>
              </a:rPr>
              <a:t> and colleagues found social media sentiment was strongly negatively correlated with next day market volatility.(1)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3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b="0" i="0" u="none" dirty="0" err="1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Suwan</a:t>
            </a: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 Long and colleagues found across 30 minute intervals the net sentiment in the </a:t>
            </a:r>
            <a:r>
              <a:rPr lang="en-US" b="0" i="0" u="none" dirty="0" err="1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wallstreetbets</a:t>
            </a: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 subreddit significantly impacted the GME stock returns. (3)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b="0" i="0" u="none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  <a:p>
            <a:pPr marL="0" indent="0" algn="l" rtl="0" fontAlgn="base">
              <a:buFont typeface="Arial" panose="020B0604020202020204" pitchFamily="34" charset="0"/>
              <a:buNone/>
            </a:pP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Where does this project fit in?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Whilst peer review research on this topic is novel, there is clearly potential for sentiment analyses of the WSB sub-reddit to aid stock price prediction.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Similar projects to this one do exist, however, from personal research none reported a strong correlation between sentiment and stocks outside of a single trading bot (4).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Furthermore, </a:t>
            </a:r>
            <a:r>
              <a:rPr lang="en-US" b="0" i="0" u="none" dirty="0" err="1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Suwan</a:t>
            </a: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 Long’s team incorporated a custom lexicon, bespoke to the WSB sub-reddit. Other similar projects often use more general sentiment analysis libraries, likely limiting them.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r>
              <a:rPr lang="en-US" b="0" i="0" u="non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This project was an attempt to combine the work of these academic papers and apply them to current data, leading to actionable insights of the stock market.</a:t>
            </a:r>
          </a:p>
          <a:p>
            <a:pPr marL="171450" indent="-171450" algn="l" rtl="0" fontAlgn="base">
              <a:buFont typeface="Arial" panose="020B0604020202020204" pitchFamily="34" charset="0"/>
              <a:buChar char="•"/>
            </a:pPr>
            <a:endParaRPr lang="en-US" b="0" i="0" u="none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  <a:p>
            <a:pPr marL="0" indent="0" algn="l" rtl="0" fontAlgn="base">
              <a:buFont typeface="Arial" panose="020B0604020202020204" pitchFamily="34" charset="0"/>
              <a:buNone/>
            </a:pPr>
            <a:endParaRPr lang="en-US" u="none" dirty="0"/>
          </a:p>
          <a:p>
            <a:r>
              <a:rPr lang="en-US" u="none" dirty="0"/>
              <a:t>Sources:</a:t>
            </a:r>
          </a:p>
          <a:p>
            <a:r>
              <a:rPr lang="en-US" u="none" dirty="0"/>
              <a:t>1 – Academic article found strong correlation between social media sentiment and volatility: https://www.frontiersin.org/journals/artificial-intelligence/articles/10.3389/frai.2022.836809/full</a:t>
            </a:r>
          </a:p>
          <a:p>
            <a:endParaRPr lang="en-US" u="none" dirty="0"/>
          </a:p>
          <a:p>
            <a:r>
              <a:rPr lang="en-US" u="none" dirty="0"/>
              <a:t>2 – Similar project outlines need for further research and limited causality, contradictory to 1: </a:t>
            </a:r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https://www.reddit.com/r/wallstreetbets/comments/wrlg86/i_did_sentiment_analysis_on_reddityes_that/</a:t>
            </a:r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– Academic Paper Quantifying sentiment relationship with GME stock returns: https://eprints.soton.ac.uk/471991/1/Gamestop_Reddit_Sentiments_3_.pdf</a:t>
            </a:r>
          </a:p>
          <a:p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 The trading bot: https://www.reddit.com/r/Python/comments/nmdy7n/used_python_to_build_a_rwallstreetbets_sentiment/</a:t>
            </a:r>
          </a:p>
          <a:p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Uses VADER and introduces a custom lexicon</a:t>
            </a:r>
            <a:endParaRPr lang="en-US" u="none" dirty="0"/>
          </a:p>
          <a:p>
            <a:pPr algn="l" rtl="0" fontAlgn="base">
              <a:buFont typeface="Arial" panose="020B0604020202020204" pitchFamily="34" charset="0"/>
              <a:buNone/>
            </a:pPr>
            <a:endParaRPr lang="en-US" u="non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Project: Data Collection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Firstly the tools: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PRAW, the Python Reddit API Wrapper was used to access posts and comments from the sub-reddit.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had been used by others conducting similar analyses and provided easy to use classes and methods to enhance readability and reduce complexity when collecting data from a submission(a.k.a. post).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VADER, Valence Aware Dictionary and Sentiment Reasoner is a pre-trained natural language processing tool. Optimised for social media text data and provides functionality to create a custom lexicon for enhanced sentiment analysis in bespoke use cases.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custom lexicon was integral to this project due to the previously highlighted quirks of how the WSB community communicates in posts.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Furthermore, this had been used by other successful stock market predictive projects involving twitter (1).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Other than this, standard data analysis python libraries were used throughout the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  <a:p>
            <a:endParaRPr lang="en-US" dirty="0"/>
          </a:p>
          <a:p>
            <a:r>
              <a:rPr lang="en-US" u="none" dirty="0"/>
              <a:t>Sources:</a:t>
            </a:r>
          </a:p>
          <a:p>
            <a:r>
              <a:rPr lang="en-US" u="none" dirty="0"/>
              <a:t>1 – Academic article found strong correlation between social media sentiment and volatility: https://www.frontiersin.org/journals/artificial-intelligence/articles/10.3389/frai.2022.836809/full</a:t>
            </a:r>
          </a:p>
          <a:p>
            <a:endParaRPr lang="en-US" u="none" dirty="0"/>
          </a:p>
          <a:p>
            <a:r>
              <a:rPr lang="en-US" u="none" dirty="0"/>
              <a:t>2 – Similar project outlines need for further research and limited causality, contradictory to 1: </a:t>
            </a:r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https://www.reddit.com/r/wallstreetbets/comments/wrlg86/i_did_sentiment_analysis_on_reddityes_that/</a:t>
            </a:r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– Academic Paper Quantifying sentiment relationship with GME stock returns: https://eprints.soton.ac.uk/471991/1/Gamestop_Reddit_Sentiments_3_.pdf</a:t>
            </a:r>
          </a:p>
          <a:p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u="none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Resources:</a:t>
            </a:r>
          </a:p>
          <a:p>
            <a:r>
              <a:rPr lang="en-GB" sz="1800" b="1" u="none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Praw</a:t>
            </a:r>
            <a:r>
              <a:rPr lang="en-GB" sz="1800" b="1" u="non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image: https://towardsdatascience.com/exploring-reddits-ask-me-anything-using-the-praw-api-wrapper-129cf64c5d65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5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The Project: Data Collection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Limitation 1: Reddit API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initial goal of data collection was to gather 60,000 text-based posts or comments for a two-week period.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appeared this would enable a robust training dataset for the sentiment analysis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this was the same size of dataset used in other successful projects (1).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Soon into data collection I realised this was not feasible.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For a two-week period, the number of posts in the sub-reddit was around 1000, and even with 20 comments per post, I would only be able to collect a third of the observations.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Further on into the project it became clear the reddit API limited requests to the most recent 1000 posts, including comments.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 explored alternative options including using a </a:t>
            </a:r>
            <a:r>
              <a:rPr lang="en-GB" b="1" dirty="0"/>
              <a:t>higher functionality reddit API called PushShift.IO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API has tools to combat throttling, contains a bank of historical reddit data, and data can be gathered per timeframe.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However, access to this API required moderator access and to achieve this was not feasible in the time frame of the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1000 of the most recent posts to the WSB sub-reddit were gathered and saved to a csv file, including timestamp, title, and body of text.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1" dirty="0"/>
              <a:t>Importantly,</a:t>
            </a:r>
            <a:r>
              <a:rPr lang="en-GB" b="0" dirty="0"/>
              <a:t> the encoding used needed to be UTF-16 or higher or else emojis, a key determinant of sentiment, were not represented appropriately in the resulting data set. </a:t>
            </a:r>
            <a:r>
              <a:rPr lang="en-GB" b="1" dirty="0"/>
              <a:t>Author information, including usernames, was not collected using the API. Reducing the workload, by removing the need for anonymisation.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Still, this was not enough data to train and fit the model. So I sourced a historical WSB dataset from Kaggle, containing 50,000 </a:t>
            </a:r>
            <a:r>
              <a:rPr lang="en-US" dirty="0" err="1"/>
              <a:t>unlabelled</a:t>
            </a:r>
            <a:r>
              <a:rPr lang="en-US" dirty="0"/>
              <a:t>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844F2-5B07-4F51-8551-A0A21DC2B0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6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29D4-44EF-7D34-8312-EB3EE2928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5823C-8279-229D-095D-2AD399046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787F6-70EB-B03E-9BB0-77653C82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4A01-D4A6-A083-499E-F34D7D86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8CEE0-C905-A0E8-7B3F-AE5C8BD8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49F7-C0ED-8FFF-DB11-DE1E3991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23295-0951-69A3-9A4E-8D1069070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3BE91-5505-3A1E-D4FE-3D2F8CC0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A2CC-1F84-928A-CFCB-75CE8A47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45438-E478-7083-EAF8-5E1DA097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8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6A16A-2020-CAE9-F28E-C6EA41B3F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E3F93-251A-8247-AAEB-5935705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48C0-2FFC-2E29-79FA-C841F123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2C1FB-DA2D-E1DA-D0B4-556F4F79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7100-472C-0B20-DEE2-A9BE8265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FF01-2123-22D6-1111-771A6219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0F9F-892C-5170-3A32-0EBDE298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767F4-194D-D626-368B-B3976A28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ABA98-16DC-1FF6-EDCF-47266878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16A0-5CB7-D1BB-77F1-5A67FD8B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7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B8EE-EECE-5F4E-4286-B26FB92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C42A1-BF96-7FB3-F764-84037AFD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52C3-FC8B-FC75-FAD1-0699C5B2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8FEBE-469D-AD89-7DD9-B8DB8E1B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8465-BB5F-D5D3-0721-E93B621D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F6BA-FE21-AC14-78E5-9C85F8CA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D3E8-5E6C-D820-AE68-F90F8D081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CD046-52D4-B9B1-A76C-DE905914D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83E2D-76DF-9513-9FFF-59C46F79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E10AA-FE6C-850D-DF97-69A55F46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1C12-F0C4-A741-85CC-06749B6C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5254-F2E0-78F5-0CE7-E56784AE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161A8-EA42-BE2C-3F34-7F9CBB18C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E7078-48CF-53E1-B982-2F05174A8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C8DD2-3211-1AFE-4211-A9A9FC1D1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D7F53-968A-C829-80B8-F1BB24C68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22773-262B-CD95-C1B9-B63342F5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FC203-6DFE-24A7-039C-35CB9EFB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2415A-F237-68A5-3C50-C415B84E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8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F708-E597-0F3A-44C1-2BAF49AF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BB0A-F4DC-EBC9-5DDA-6BFC06C4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75BC0-BB0A-7C47-FF73-330558DB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19DA2-40C8-EF05-C750-E7A831E4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DEE0C-532F-DE9C-AEE7-C0AC85CC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BF69F-22AE-4D77-F0A3-BDF93ECE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673D6-3EA1-E723-2F1C-811A1230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D4D6-5A72-0734-671B-916CD9CD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3AB4-A7C7-5E29-74CF-BE535745A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2937-AA1D-E637-D205-129AF64FD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CFDF5-1AA5-CB02-6830-F2509369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21F7B-DB7A-6924-082A-750570AB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8A615-252A-9047-9D78-572CACCF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B1B1-0803-5C42-88C3-944A628C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D6A46-CD27-8BA8-8C30-23A122EA0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D3DA6-DF78-9D36-368E-EB5C0563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2647-B3B6-FEC9-C062-811B057E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6D90-B668-8F4E-ECB3-57BA56B8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CF51-2C3F-7D38-BC1D-CD1E40F0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3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CC582-8878-E4BB-E72E-992F8BF0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CCB38-E318-2508-F5CE-60EA60498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4E5B4-A6AC-4DA0-76CA-7E42D3228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C18554-3DED-460D-85CB-03EA82A4156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25DE6-185F-0FE9-C3A1-FD8BD7B33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3094E-15C1-D635-D2D5-FA7316D76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8EA4C-D901-40D1-932A-280BF8D6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7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jp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6" t="26268" r="16066" b="11521"/>
          <a:stretch/>
        </p:blipFill>
        <p:spPr>
          <a:xfrm>
            <a:off x="-251460" y="-160020"/>
            <a:ext cx="12752076" cy="7200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163BDB-0A47-CB6A-7B7E-5FA391E90D5F}"/>
              </a:ext>
            </a:extLst>
          </p:cNvPr>
          <p:cNvGrpSpPr/>
          <p:nvPr/>
        </p:nvGrpSpPr>
        <p:grpSpPr>
          <a:xfrm>
            <a:off x="2100072" y="4229647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85817-795A-592C-0E22-087D5BE4CB7A}"/>
              </a:ext>
            </a:extLst>
          </p:cNvPr>
          <p:cNvSpPr/>
          <p:nvPr/>
        </p:nvSpPr>
        <p:spPr>
          <a:xfrm>
            <a:off x="12532811" y="0"/>
            <a:ext cx="84469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1A315A-6939-210E-06A0-7D54AA9A235E}"/>
              </a:ext>
            </a:extLst>
          </p:cNvPr>
          <p:cNvGrpSpPr/>
          <p:nvPr/>
        </p:nvGrpSpPr>
        <p:grpSpPr>
          <a:xfrm>
            <a:off x="13579037" y="434340"/>
            <a:ext cx="5127558" cy="5312913"/>
            <a:chOff x="6629597" y="274320"/>
            <a:chExt cx="5127558" cy="53129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67ECA9-523F-2422-2E8E-BF9FD118555B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335B0D-8442-4ED8-BBE9-DD59C5AD51E6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35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F7D46D50-850C-B9C0-4A41-92CF1511C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935" r="7528" b="31356"/>
          <a:stretch/>
        </p:blipFill>
        <p:spPr>
          <a:xfrm>
            <a:off x="-12192001" y="-52275"/>
            <a:ext cx="12192000" cy="6910275"/>
          </a:xfrm>
          <a:prstGeom prst="rect">
            <a:avLst/>
          </a:prstGeom>
        </p:spPr>
      </p:pic>
      <p:pic>
        <p:nvPicPr>
          <p:cNvPr id="5" name="Picture 4" descr="A pile of tickets with numbers and numbers&#10;&#10;Description automatically generated">
            <a:extLst>
              <a:ext uri="{FF2B5EF4-FFF2-40B4-BE49-F238E27FC236}">
                <a16:creationId xmlns:a16="http://schemas.microsoft.com/office/drawing/2014/main" id="{7E98C1C7-4B56-BF25-E576-3D487ABB7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27511" r="15313" b="42031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BF3B0-A9B8-6533-47CB-EE81FB173090}"/>
              </a:ext>
            </a:extLst>
          </p:cNvPr>
          <p:cNvSpPr txBox="1"/>
          <p:nvPr/>
        </p:nvSpPr>
        <p:spPr>
          <a:xfrm>
            <a:off x="468126" y="566292"/>
            <a:ext cx="6425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Labelling the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C7FB0-9413-F6C0-9762-1F0829DC38FC}"/>
              </a:ext>
            </a:extLst>
          </p:cNvPr>
          <p:cNvSpPr txBox="1"/>
          <p:nvPr/>
        </p:nvSpPr>
        <p:spPr>
          <a:xfrm>
            <a:off x="468126" y="1960396"/>
            <a:ext cx="73458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50,000 data points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Limited funds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Generative AI labelling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4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844723F-7F53-5675-BD67-829EF9EEE9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-11750997" y="1825625"/>
            <a:ext cx="5456886" cy="424226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94252E0-85F8-D363-15DF-9FFB1A4A6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7889" y="1809470"/>
            <a:ext cx="5456885" cy="1292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76A8DB-7AD4-C5A0-1ABA-20D891E7761C}"/>
              </a:ext>
            </a:extLst>
          </p:cNvPr>
          <p:cNvSpPr txBox="1"/>
          <p:nvPr/>
        </p:nvSpPr>
        <p:spPr>
          <a:xfrm>
            <a:off x="-11750997" y="1240483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</a:rPr>
              <a:t>Reddit Request Limit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E79AF6-D1F4-F380-67DD-BC2F630961EF}"/>
              </a:ext>
            </a:extLst>
          </p:cNvPr>
          <p:cNvSpPr txBox="1"/>
          <p:nvPr/>
        </p:nvSpPr>
        <p:spPr>
          <a:xfrm>
            <a:off x="-5897889" y="1140514"/>
            <a:ext cx="444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err="1">
                <a:solidFill>
                  <a:schemeClr val="bg1"/>
                </a:solidFill>
              </a:rPr>
              <a:t>PushShift</a:t>
            </a:r>
            <a:r>
              <a:rPr lang="en-GB" sz="3000" b="1" dirty="0">
                <a:solidFill>
                  <a:schemeClr val="bg1"/>
                </a:solidFill>
              </a:rPr>
              <a:t> Access Denial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3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hand holding a cell phone&#10;&#10;Description automatically generated">
            <a:extLst>
              <a:ext uri="{FF2B5EF4-FFF2-40B4-BE49-F238E27FC236}">
                <a16:creationId xmlns:a16="http://schemas.microsoft.com/office/drawing/2014/main" id="{C0E1A01A-A53D-9ED0-2BC8-A4C3A3B3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729"/>
          <a:stretch/>
        </p:blipFill>
        <p:spPr>
          <a:xfrm>
            <a:off x="3332426" y="-335297"/>
            <a:ext cx="11671462" cy="17632697"/>
          </a:xfrm>
          <a:prstGeom prst="rect">
            <a:avLst/>
          </a:prstGeom>
          <a:effectLst>
            <a:reflection blurRad="1003300" stA="45000" endPos="65000" dist="50800" dir="5400000" sy="-100000" algn="bl" rotWithShape="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8116B-267C-26DB-1A76-EAD231CB80A4}"/>
              </a:ext>
            </a:extLst>
          </p:cNvPr>
          <p:cNvGrpSpPr/>
          <p:nvPr/>
        </p:nvGrpSpPr>
        <p:grpSpPr>
          <a:xfrm>
            <a:off x="-484094" y="-335297"/>
            <a:ext cx="6580094" cy="23005323"/>
            <a:chOff x="15138398" y="-1422243"/>
            <a:chExt cx="3725336" cy="13024519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6A21EC3-6E71-1B1C-045F-785AC8547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0" r="27207"/>
            <a:stretch/>
          </p:blipFill>
          <p:spPr>
            <a:xfrm>
              <a:off x="15138398" y="7296755"/>
              <a:ext cx="3725336" cy="4305521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02625F3-791F-7DEE-24FA-258A71922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6" r="27221"/>
            <a:stretch/>
          </p:blipFill>
          <p:spPr>
            <a:xfrm>
              <a:off x="15138400" y="-1422243"/>
              <a:ext cx="3725334" cy="4292821"/>
            </a:xfrm>
            <a:prstGeom prst="rect">
              <a:avLst/>
            </a:prstGeom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C48642-E34B-39D2-F611-62A86E016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9" r="27445"/>
            <a:stretch/>
          </p:blipFill>
          <p:spPr>
            <a:xfrm>
              <a:off x="15138399" y="2870578"/>
              <a:ext cx="3725335" cy="442617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868A21-5F93-545E-1656-A0997F7297E5}"/>
              </a:ext>
            </a:extLst>
          </p:cNvPr>
          <p:cNvSpPr txBox="1"/>
          <p:nvPr/>
        </p:nvSpPr>
        <p:spPr>
          <a:xfrm>
            <a:off x="7260134" y="723900"/>
            <a:ext cx="394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Generative AI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Custom Lexicon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2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83B6-C7AC-FCDB-F3DD-1124C5BB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C9E3CE1D-15B9-0138-7F54-36C2A2F5CE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729"/>
          <a:stretch/>
        </p:blipFill>
        <p:spPr>
          <a:xfrm>
            <a:off x="3295030" y="-10690047"/>
            <a:ext cx="11671462" cy="17632697"/>
          </a:xfrm>
          <a:prstGeom prst="rect">
            <a:avLst/>
          </a:prstGeom>
          <a:effectLst>
            <a:reflection blurRad="1003300" stA="45000" endPos="65000" dist="50800" dir="5400000" sy="-100000" algn="bl" rotWithShape="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D1B696-F831-80E3-8EC3-94EC92D38BA1}"/>
              </a:ext>
            </a:extLst>
          </p:cNvPr>
          <p:cNvGrpSpPr/>
          <p:nvPr/>
        </p:nvGrpSpPr>
        <p:grpSpPr>
          <a:xfrm>
            <a:off x="-484094" y="-16062673"/>
            <a:ext cx="6580094" cy="23005323"/>
            <a:chOff x="15138398" y="-1422243"/>
            <a:chExt cx="3725336" cy="13024519"/>
          </a:xfrm>
        </p:grpSpPr>
        <p:pic>
          <p:nvPicPr>
            <p:cNvPr id="7" name="Picture 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D905743-52B2-6088-333F-31E506251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98000"/>
                      </a14:imgEffect>
                      <a14:imgEffect>
                        <a14:brightnessContrast contras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0" r="27207"/>
            <a:stretch/>
          </p:blipFill>
          <p:spPr>
            <a:xfrm>
              <a:off x="15138398" y="7296755"/>
              <a:ext cx="3725336" cy="4305521"/>
            </a:xfrm>
            <a:prstGeom prst="rect">
              <a:avLst/>
            </a:prstGeom>
          </p:spPr>
        </p:pic>
        <p:pic>
          <p:nvPicPr>
            <p:cNvPr id="8" name="Picture 7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68C2FA98-92F3-82DF-228E-836BDC4BD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6" r="27221"/>
            <a:stretch/>
          </p:blipFill>
          <p:spPr>
            <a:xfrm>
              <a:off x="15138400" y="-1422243"/>
              <a:ext cx="3725334" cy="4292821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90CE8C3-BF83-B921-7949-8E6035233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9" r="27445"/>
            <a:stretch/>
          </p:blipFill>
          <p:spPr>
            <a:xfrm>
              <a:off x="15138399" y="2870578"/>
              <a:ext cx="3725335" cy="44261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78F304-E75D-9C23-D838-DD73AF981536}"/>
              </a:ext>
            </a:extLst>
          </p:cNvPr>
          <p:cNvSpPr txBox="1"/>
          <p:nvPr/>
        </p:nvSpPr>
        <p:spPr>
          <a:xfrm>
            <a:off x="7260134" y="723900"/>
            <a:ext cx="394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Generative AI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Custom Lexicon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le of money with a few notes&#10;&#10;Description automatically generated with medium confidence">
            <a:extLst>
              <a:ext uri="{FF2B5EF4-FFF2-40B4-BE49-F238E27FC236}">
                <a16:creationId xmlns:a16="http://schemas.microsoft.com/office/drawing/2014/main" id="{1968B8AF-39F6-B3D2-45C9-79AC4E7C438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5558" y="-662230"/>
            <a:ext cx="16281401" cy="10854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41EE3-3DAA-E5D0-B243-F0A8BD73D613}"/>
              </a:ext>
            </a:extLst>
          </p:cNvPr>
          <p:cNvSpPr txBox="1"/>
          <p:nvPr/>
        </p:nvSpPr>
        <p:spPr>
          <a:xfrm>
            <a:off x="-13857533" y="1341987"/>
            <a:ext cx="565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Final Model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09DC0-0653-575E-8E2C-D6C9C2623E66}"/>
              </a:ext>
            </a:extLst>
          </p:cNvPr>
          <p:cNvSpPr/>
          <p:nvPr/>
        </p:nvSpPr>
        <p:spPr>
          <a:xfrm>
            <a:off x="-16648730" y="689245"/>
            <a:ext cx="2013987" cy="694445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4653F-D035-772B-C6BB-E614FAC1A73C}"/>
              </a:ext>
            </a:extLst>
          </p:cNvPr>
          <p:cNvSpPr/>
          <p:nvPr/>
        </p:nvSpPr>
        <p:spPr>
          <a:xfrm>
            <a:off x="-8243064" y="7906599"/>
            <a:ext cx="6069056" cy="113800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 shot of a graph&#10;&#10;Description automatically generated">
            <a:extLst>
              <a:ext uri="{FF2B5EF4-FFF2-40B4-BE49-F238E27FC236}">
                <a16:creationId xmlns:a16="http://schemas.microsoft.com/office/drawing/2014/main" id="{9171827C-4393-F04A-1F24-0EF1EA2B6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7935" y="2650690"/>
            <a:ext cx="7666563" cy="379569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0C55612-4AC6-C642-9DEC-59DA1652F8CD}"/>
              </a:ext>
            </a:extLst>
          </p:cNvPr>
          <p:cNvGrpSpPr/>
          <p:nvPr/>
        </p:nvGrpSpPr>
        <p:grpSpPr>
          <a:xfrm>
            <a:off x="-7854460" y="9044607"/>
            <a:ext cx="5291847" cy="6223174"/>
            <a:chOff x="6122944" y="8535413"/>
            <a:chExt cx="5988359" cy="6908995"/>
          </a:xfrm>
        </p:grpSpPr>
        <p:pic>
          <p:nvPicPr>
            <p:cNvPr id="22" name="Picture 21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8CD2D054-11C0-BA1D-6450-F977E064B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4" y="8535413"/>
              <a:ext cx="5988358" cy="2387723"/>
            </a:xfrm>
            <a:prstGeom prst="rect">
              <a:avLst/>
            </a:prstGeom>
          </p:spPr>
        </p:pic>
        <p:pic>
          <p:nvPicPr>
            <p:cNvPr id="23" name="Picture 22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52C19162-6146-96FE-6383-40B2D0CA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5" y="11083177"/>
              <a:ext cx="5988358" cy="436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43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le of money with a few notes&#10;&#10;Description automatically generated with medium confidence">
            <a:extLst>
              <a:ext uri="{FF2B5EF4-FFF2-40B4-BE49-F238E27FC236}">
                <a16:creationId xmlns:a16="http://schemas.microsoft.com/office/drawing/2014/main" id="{E91B752A-C49B-51B3-2B7E-E60102CF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899" y="-1437925"/>
            <a:ext cx="16281401" cy="10854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11DCD-05A0-5E24-3EBB-FF74CE222CB2}"/>
              </a:ext>
            </a:extLst>
          </p:cNvPr>
          <p:cNvSpPr txBox="1"/>
          <p:nvPr/>
        </p:nvSpPr>
        <p:spPr>
          <a:xfrm>
            <a:off x="468126" y="566292"/>
            <a:ext cx="565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Final Model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06E37-663C-F1AF-EEBD-48D175350B8C}"/>
              </a:ext>
            </a:extLst>
          </p:cNvPr>
          <p:cNvSpPr/>
          <p:nvPr/>
        </p:nvSpPr>
        <p:spPr>
          <a:xfrm>
            <a:off x="-2323071" y="-86450"/>
            <a:ext cx="2013987" cy="694445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8C7D1-0D8F-4EA8-8817-CBFFE2FDDBA3}"/>
              </a:ext>
            </a:extLst>
          </p:cNvPr>
          <p:cNvSpPr/>
          <p:nvPr/>
        </p:nvSpPr>
        <p:spPr>
          <a:xfrm>
            <a:off x="6082595" y="7130904"/>
            <a:ext cx="6069056" cy="113800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413154A-65B7-1614-67E6-E7F2626E2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2276" y="1874995"/>
            <a:ext cx="7666563" cy="37956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F9CF0-3729-551D-2E62-1E8D7C9CAA03}"/>
              </a:ext>
            </a:extLst>
          </p:cNvPr>
          <p:cNvGrpSpPr/>
          <p:nvPr/>
        </p:nvGrpSpPr>
        <p:grpSpPr>
          <a:xfrm>
            <a:off x="6471199" y="8268912"/>
            <a:ext cx="5291847" cy="6223174"/>
            <a:chOff x="6122944" y="8535413"/>
            <a:chExt cx="5988359" cy="6908995"/>
          </a:xfrm>
        </p:grpSpPr>
        <p:pic>
          <p:nvPicPr>
            <p:cNvPr id="18" name="Picture 17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83D05277-62AD-707A-68DF-B25FED0D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4" y="8535413"/>
              <a:ext cx="5988358" cy="2387723"/>
            </a:xfrm>
            <a:prstGeom prst="rect">
              <a:avLst/>
            </a:prstGeom>
          </p:spPr>
        </p:pic>
        <p:pic>
          <p:nvPicPr>
            <p:cNvPr id="19" name="Picture 18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948B8864-9ECD-66F5-3813-9368217F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5" y="11083177"/>
              <a:ext cx="5988358" cy="4361231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BE457DB-D7A9-87D2-E567-3FD454536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294" y="174097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32" name="Picture 31" descr="A hand holding a cell phone&#10;&#10;Description automatically generated">
            <a:extLst>
              <a:ext uri="{FF2B5EF4-FFF2-40B4-BE49-F238E27FC236}">
                <a16:creationId xmlns:a16="http://schemas.microsoft.com/office/drawing/2014/main" id="{171F61C4-92CB-5046-5228-E61455FFA1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729"/>
          <a:stretch/>
        </p:blipFill>
        <p:spPr>
          <a:xfrm>
            <a:off x="15971124" y="-10774697"/>
            <a:ext cx="11671462" cy="17632697"/>
          </a:xfrm>
          <a:prstGeom prst="rect">
            <a:avLst/>
          </a:prstGeom>
          <a:effectLst>
            <a:reflection blurRad="1003300" stA="45000" endPos="65000" dist="50800" dir="5400000" sy="-100000" algn="bl" rotWithShape="0"/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BCD1DE6-DF02-7BCA-4C31-98361E443686}"/>
              </a:ext>
            </a:extLst>
          </p:cNvPr>
          <p:cNvGrpSpPr/>
          <p:nvPr/>
        </p:nvGrpSpPr>
        <p:grpSpPr>
          <a:xfrm>
            <a:off x="12192000" y="-16147323"/>
            <a:ext cx="6580094" cy="23005323"/>
            <a:chOff x="15138398" y="-1422243"/>
            <a:chExt cx="3725336" cy="13024519"/>
          </a:xfrm>
        </p:grpSpPr>
        <p:pic>
          <p:nvPicPr>
            <p:cNvPr id="34" name="Picture 33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665105A2-DABA-FBE9-C1B0-F7CEED1A7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0" r="27207"/>
            <a:stretch/>
          </p:blipFill>
          <p:spPr>
            <a:xfrm>
              <a:off x="15138398" y="7296755"/>
              <a:ext cx="3725336" cy="4305521"/>
            </a:xfrm>
            <a:prstGeom prst="rect">
              <a:avLst/>
            </a:prstGeom>
          </p:spPr>
        </p:pic>
        <p:pic>
          <p:nvPicPr>
            <p:cNvPr id="35" name="Picture 3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4E3FB91C-0E80-13FC-5FBD-83D2F6F19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6" r="27221"/>
            <a:stretch/>
          </p:blipFill>
          <p:spPr>
            <a:xfrm>
              <a:off x="15138400" y="-1422243"/>
              <a:ext cx="3725334" cy="4292821"/>
            </a:xfrm>
            <a:prstGeom prst="rect">
              <a:avLst/>
            </a:prstGeom>
          </p:spPr>
        </p:pic>
        <p:pic>
          <p:nvPicPr>
            <p:cNvPr id="36" name="Picture 3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61E97B7-A76F-355C-C20B-A747DC55A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9" r="27445"/>
            <a:stretch/>
          </p:blipFill>
          <p:spPr>
            <a:xfrm>
              <a:off x="15138399" y="2870578"/>
              <a:ext cx="3725335" cy="442617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7AD733-EFCF-CF13-ACE5-65FF45F20439}"/>
              </a:ext>
            </a:extLst>
          </p:cNvPr>
          <p:cNvSpPr txBox="1"/>
          <p:nvPr/>
        </p:nvSpPr>
        <p:spPr>
          <a:xfrm>
            <a:off x="19936228" y="639250"/>
            <a:ext cx="394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Generative AI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Custom Lexicon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0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money with a few notes&#10;&#10;Description automatically generated with medium confidence">
            <a:extLst>
              <a:ext uri="{FF2B5EF4-FFF2-40B4-BE49-F238E27FC236}">
                <a16:creationId xmlns:a16="http://schemas.microsoft.com/office/drawing/2014/main" id="{050D377A-3F9E-8A9F-82E9-3C58ED7C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899" y="-1437925"/>
            <a:ext cx="16281401" cy="10854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11DCD-05A0-5E24-3EBB-FF74CE222CB2}"/>
              </a:ext>
            </a:extLst>
          </p:cNvPr>
          <p:cNvSpPr txBox="1"/>
          <p:nvPr/>
        </p:nvSpPr>
        <p:spPr>
          <a:xfrm>
            <a:off x="468126" y="566292"/>
            <a:ext cx="565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Final Model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8C7D1-0D8F-4EA8-8817-CBFFE2FDDBA3}"/>
              </a:ext>
            </a:extLst>
          </p:cNvPr>
          <p:cNvSpPr/>
          <p:nvPr/>
        </p:nvSpPr>
        <p:spPr>
          <a:xfrm>
            <a:off x="6170468" y="0"/>
            <a:ext cx="6069056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6901C5-B8C3-6E5B-4445-771F78B62D17}"/>
              </a:ext>
            </a:extLst>
          </p:cNvPr>
          <p:cNvGrpSpPr/>
          <p:nvPr/>
        </p:nvGrpSpPr>
        <p:grpSpPr>
          <a:xfrm>
            <a:off x="6559072" y="274188"/>
            <a:ext cx="5291847" cy="6223174"/>
            <a:chOff x="6122944" y="8535413"/>
            <a:chExt cx="5988359" cy="6908995"/>
          </a:xfrm>
        </p:grpSpPr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96FBE1A-680B-605F-9E5C-00FA3276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4" y="8535413"/>
              <a:ext cx="5988358" cy="2387723"/>
            </a:xfrm>
            <a:prstGeom prst="rect">
              <a:avLst/>
            </a:prstGeom>
          </p:spPr>
        </p:pic>
        <p:pic>
          <p:nvPicPr>
            <p:cNvPr id="13" name="Picture 12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52A5B6D7-D517-D04F-23C3-3C6202BC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5" y="11083177"/>
              <a:ext cx="5988358" cy="436123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3B3EBF-E644-E912-0AE5-AFB73D115B37}"/>
              </a:ext>
            </a:extLst>
          </p:cNvPr>
          <p:cNvGrpSpPr/>
          <p:nvPr/>
        </p:nvGrpSpPr>
        <p:grpSpPr>
          <a:xfrm>
            <a:off x="-10404983" y="1709128"/>
            <a:ext cx="9621448" cy="5148872"/>
            <a:chOff x="-10404983" y="1709128"/>
            <a:chExt cx="9621448" cy="51488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574E1C-23B3-6DD0-56E7-F98333C5AAA9}"/>
                </a:ext>
              </a:extLst>
            </p:cNvPr>
            <p:cNvSpPr/>
            <p:nvPr/>
          </p:nvSpPr>
          <p:spPr>
            <a:xfrm>
              <a:off x="-10404983" y="1709128"/>
              <a:ext cx="9621448" cy="514887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8709E71A-FF99-781B-4236-F50894592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89952" y="2374908"/>
              <a:ext cx="8869187" cy="4391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40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money with a few notes&#10;&#10;Description automatically generated with medium confidence">
            <a:extLst>
              <a:ext uri="{FF2B5EF4-FFF2-40B4-BE49-F238E27FC236}">
                <a16:creationId xmlns:a16="http://schemas.microsoft.com/office/drawing/2014/main" id="{70CEAF72-2A96-4350-0EC5-4E39B3F0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2"/>
          <a:stretch/>
        </p:blipFill>
        <p:spPr>
          <a:xfrm>
            <a:off x="-2419899" y="-1437925"/>
            <a:ext cx="16281401" cy="8372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11DCD-05A0-5E24-3EBB-FF74CE222CB2}"/>
              </a:ext>
            </a:extLst>
          </p:cNvPr>
          <p:cNvSpPr txBox="1"/>
          <p:nvPr/>
        </p:nvSpPr>
        <p:spPr>
          <a:xfrm>
            <a:off x="5110180" y="884934"/>
            <a:ext cx="565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Final Model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8C7D1-0D8F-4EA8-8817-CBFFE2FDDBA3}"/>
              </a:ext>
            </a:extLst>
          </p:cNvPr>
          <p:cNvSpPr/>
          <p:nvPr/>
        </p:nvSpPr>
        <p:spPr>
          <a:xfrm>
            <a:off x="12462933" y="0"/>
            <a:ext cx="6069056" cy="68580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1AE788-1709-2494-77FC-4470D632DB05}"/>
              </a:ext>
            </a:extLst>
          </p:cNvPr>
          <p:cNvGrpSpPr/>
          <p:nvPr/>
        </p:nvGrpSpPr>
        <p:grpSpPr>
          <a:xfrm>
            <a:off x="1143550" y="1709128"/>
            <a:ext cx="9621448" cy="5148872"/>
            <a:chOff x="1143550" y="1709128"/>
            <a:chExt cx="9621448" cy="51488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4BE293-49E0-CE96-322F-D00479F657D5}"/>
                </a:ext>
              </a:extLst>
            </p:cNvPr>
            <p:cNvSpPr/>
            <p:nvPr/>
          </p:nvSpPr>
          <p:spPr>
            <a:xfrm>
              <a:off x="1143550" y="1709128"/>
              <a:ext cx="9621448" cy="514887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1413154A-65B7-1614-67E6-E7F2626E2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581" y="2374908"/>
              <a:ext cx="8869187" cy="43911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36901C5-B8C3-6E5B-4445-771F78B62D17}"/>
              </a:ext>
            </a:extLst>
          </p:cNvPr>
          <p:cNvGrpSpPr/>
          <p:nvPr/>
        </p:nvGrpSpPr>
        <p:grpSpPr>
          <a:xfrm>
            <a:off x="12851537" y="317413"/>
            <a:ext cx="5291847" cy="6223174"/>
            <a:chOff x="6122944" y="8535413"/>
            <a:chExt cx="5988359" cy="6908995"/>
          </a:xfrm>
        </p:grpSpPr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96FBE1A-680B-605F-9E5C-00FA3276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4" y="8535413"/>
              <a:ext cx="5988358" cy="2387723"/>
            </a:xfrm>
            <a:prstGeom prst="rect">
              <a:avLst/>
            </a:prstGeom>
          </p:spPr>
        </p:pic>
        <p:pic>
          <p:nvPicPr>
            <p:cNvPr id="13" name="Picture 12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52A5B6D7-D517-D04F-23C3-3C6202BC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5" y="11083177"/>
              <a:ext cx="5988358" cy="4361231"/>
            </a:xfrm>
            <a:prstGeom prst="rect">
              <a:avLst/>
            </a:prstGeom>
          </p:spPr>
        </p:pic>
      </p:grpSp>
      <p:pic>
        <p:nvPicPr>
          <p:cNvPr id="23" name="Content Placeholder 9" descr="A wet street with buildings in the background&#10;&#10;Description automatically generated">
            <a:extLst>
              <a:ext uri="{FF2B5EF4-FFF2-40B4-BE49-F238E27FC236}">
                <a16:creationId xmlns:a16="http://schemas.microsoft.com/office/drawing/2014/main" id="{D53C605A-4FA0-80E4-2F3B-20029294A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937" y="6998573"/>
            <a:ext cx="14190133" cy="7866270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9A6C8AB-AC02-3900-05BB-64CE2A26D1ED}"/>
              </a:ext>
            </a:extLst>
          </p:cNvPr>
          <p:cNvSpPr/>
          <p:nvPr/>
        </p:nvSpPr>
        <p:spPr>
          <a:xfrm>
            <a:off x="-1139687" y="6858000"/>
            <a:ext cx="14471374" cy="8070574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hild with hands up&#10;&#10;Description automatically generated with medium confidence">
            <a:extLst>
              <a:ext uri="{FF2B5EF4-FFF2-40B4-BE49-F238E27FC236}">
                <a16:creationId xmlns:a16="http://schemas.microsoft.com/office/drawing/2014/main" id="{DA8FB51A-1633-2F59-C2C0-DF2CB36779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4" t="21935" r="34197" b="21852"/>
          <a:stretch/>
        </p:blipFill>
        <p:spPr>
          <a:xfrm>
            <a:off x="3483206" y="7227173"/>
            <a:ext cx="5291847" cy="69066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EC66F2-4B7C-DEE3-9291-AED6C6C03E17}"/>
              </a:ext>
            </a:extLst>
          </p:cNvPr>
          <p:cNvSpPr txBox="1"/>
          <p:nvPr/>
        </p:nvSpPr>
        <p:spPr>
          <a:xfrm>
            <a:off x="2254656" y="7932331"/>
            <a:ext cx="3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Insufficient Data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A9E1A1-1619-8949-C625-D4BB837260FA}"/>
              </a:ext>
            </a:extLst>
          </p:cNvPr>
          <p:cNvSpPr txBox="1"/>
          <p:nvPr/>
        </p:nvSpPr>
        <p:spPr>
          <a:xfrm>
            <a:off x="6191162" y="8122373"/>
            <a:ext cx="502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Unmeasured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</a:rPr>
              <a:t>model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3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wet street with buildings in the background&#10;&#10;Description automatically generated">
            <a:extLst>
              <a:ext uri="{FF2B5EF4-FFF2-40B4-BE49-F238E27FC236}">
                <a16:creationId xmlns:a16="http://schemas.microsoft.com/office/drawing/2014/main" id="{D1368E0D-DD11-C809-EF86-B40C6FF9A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067" y="-336505"/>
            <a:ext cx="14190133" cy="786627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2AD2F0-BE76-9F45-0FB4-319DA4E2F61E}"/>
              </a:ext>
            </a:extLst>
          </p:cNvPr>
          <p:cNvSpPr/>
          <p:nvPr/>
        </p:nvSpPr>
        <p:spPr>
          <a:xfrm>
            <a:off x="-1172817" y="-477078"/>
            <a:ext cx="14471374" cy="8070574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ild with hands up&#10;&#10;Description automatically generated with medium confidence">
            <a:extLst>
              <a:ext uri="{FF2B5EF4-FFF2-40B4-BE49-F238E27FC236}">
                <a16:creationId xmlns:a16="http://schemas.microsoft.com/office/drawing/2014/main" id="{506D0B12-AB5B-D376-3F9A-FAB590659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4" t="21935" r="34197" b="21852"/>
          <a:stretch/>
        </p:blipFill>
        <p:spPr>
          <a:xfrm>
            <a:off x="3450076" y="-107905"/>
            <a:ext cx="5291847" cy="6906638"/>
          </a:xfrm>
          <a:prstGeom prst="rect">
            <a:avLst/>
          </a:prstGeom>
        </p:spPr>
      </p:pic>
      <p:pic>
        <p:nvPicPr>
          <p:cNvPr id="13" name="Picture 12" descr="A pile of money with a few notes&#10;&#10;Description automatically generated with medium confidence">
            <a:extLst>
              <a:ext uri="{FF2B5EF4-FFF2-40B4-BE49-F238E27FC236}">
                <a16:creationId xmlns:a16="http://schemas.microsoft.com/office/drawing/2014/main" id="{0D07B06B-2B52-B17C-EB8D-9D3FBDF63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2"/>
          <a:stretch/>
        </p:blipFill>
        <p:spPr>
          <a:xfrm>
            <a:off x="-2044701" y="-9211704"/>
            <a:ext cx="16281401" cy="8372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DDA002-56EC-01BD-715E-4F5BFF970B0E}"/>
              </a:ext>
            </a:extLst>
          </p:cNvPr>
          <p:cNvSpPr txBox="1"/>
          <p:nvPr/>
        </p:nvSpPr>
        <p:spPr>
          <a:xfrm>
            <a:off x="5485378" y="-6888845"/>
            <a:ext cx="565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Final Model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72EA7C-8FB2-CE41-6286-1D0BAF4D42A4}"/>
              </a:ext>
            </a:extLst>
          </p:cNvPr>
          <p:cNvSpPr/>
          <p:nvPr/>
        </p:nvSpPr>
        <p:spPr>
          <a:xfrm>
            <a:off x="12838131" y="-7773779"/>
            <a:ext cx="6069056" cy="68580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0DF76E-4B0B-614F-9449-0AEB5BBB1044}"/>
              </a:ext>
            </a:extLst>
          </p:cNvPr>
          <p:cNvGrpSpPr/>
          <p:nvPr/>
        </p:nvGrpSpPr>
        <p:grpSpPr>
          <a:xfrm>
            <a:off x="1518748" y="-6064651"/>
            <a:ext cx="9621448" cy="5148872"/>
            <a:chOff x="1143550" y="1709128"/>
            <a:chExt cx="9621448" cy="51488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E7305-9486-0CBE-CFC5-1B99894EF44A}"/>
                </a:ext>
              </a:extLst>
            </p:cNvPr>
            <p:cNvSpPr/>
            <p:nvPr/>
          </p:nvSpPr>
          <p:spPr>
            <a:xfrm>
              <a:off x="1143550" y="1709128"/>
              <a:ext cx="9621448" cy="514887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267F6EB1-57B2-E5A2-053A-E5150723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581" y="2374908"/>
              <a:ext cx="8869187" cy="43911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0E74AA-7CA0-F7D9-E069-0455B3A4DE7C}"/>
              </a:ext>
            </a:extLst>
          </p:cNvPr>
          <p:cNvGrpSpPr/>
          <p:nvPr/>
        </p:nvGrpSpPr>
        <p:grpSpPr>
          <a:xfrm>
            <a:off x="13226735" y="-7456366"/>
            <a:ext cx="5291847" cy="6223174"/>
            <a:chOff x="6122944" y="8535413"/>
            <a:chExt cx="5988359" cy="6908995"/>
          </a:xfrm>
        </p:grpSpPr>
        <p:pic>
          <p:nvPicPr>
            <p:cNvPr id="20" name="Picture 19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85626381-0A8C-6B95-FBE1-7616DC83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4" y="8535413"/>
              <a:ext cx="5988358" cy="2387723"/>
            </a:xfrm>
            <a:prstGeom prst="rect">
              <a:avLst/>
            </a:prstGeom>
          </p:spPr>
        </p:pic>
        <p:pic>
          <p:nvPicPr>
            <p:cNvPr id="21" name="Picture 2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ECE18BF1-7448-0ADB-70BA-855F8C949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945" y="11083177"/>
              <a:ext cx="5988358" cy="43612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4FAE5A-10B6-0346-45AB-1E232301EF96}"/>
              </a:ext>
            </a:extLst>
          </p:cNvPr>
          <p:cNvSpPr txBox="1"/>
          <p:nvPr/>
        </p:nvSpPr>
        <p:spPr>
          <a:xfrm>
            <a:off x="2188978" y="631120"/>
            <a:ext cx="3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Insufficient Data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11FD5-F71E-AC8F-C885-281B883FEEE3}"/>
              </a:ext>
            </a:extLst>
          </p:cNvPr>
          <p:cNvSpPr txBox="1"/>
          <p:nvPr/>
        </p:nvSpPr>
        <p:spPr>
          <a:xfrm>
            <a:off x="6158032" y="787295"/>
            <a:ext cx="502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Unmeasured</a:t>
            </a:r>
          </a:p>
          <a:p>
            <a:pPr algn="ctr"/>
            <a:r>
              <a:rPr lang="en-GB" sz="3600" b="1" dirty="0">
                <a:solidFill>
                  <a:srgbClr val="FF0000"/>
                </a:solidFill>
              </a:rPr>
              <a:t>model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25" name="Picture 24" descr="A red x drawn on a black background&#10;&#10;Description automatically generated">
            <a:extLst>
              <a:ext uri="{FF2B5EF4-FFF2-40B4-BE49-F238E27FC236}">
                <a16:creationId xmlns:a16="http://schemas.microsoft.com/office/drawing/2014/main" id="{7B23736F-AA8D-20F7-50C3-CF9B8C2A4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22" y="236113"/>
            <a:ext cx="2694078" cy="1990342"/>
          </a:xfrm>
          <a:prstGeom prst="rect">
            <a:avLst/>
          </a:prstGeom>
        </p:spPr>
      </p:pic>
      <p:pic>
        <p:nvPicPr>
          <p:cNvPr id="26" name="Picture 25" descr="A red x drawn on a black background&#10;&#10;Description automatically generated">
            <a:extLst>
              <a:ext uri="{FF2B5EF4-FFF2-40B4-BE49-F238E27FC236}">
                <a16:creationId xmlns:a16="http://schemas.microsoft.com/office/drawing/2014/main" id="{24A8A80B-1E98-94FB-93C3-B7FEC3EBA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805" y="317774"/>
            <a:ext cx="2694078" cy="19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6" t="21636" b="14393"/>
          <a:stretch/>
        </p:blipFill>
        <p:spPr>
          <a:xfrm>
            <a:off x="-592683" y="-200722"/>
            <a:ext cx="12981905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9163556" y="4274164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6423661" y="0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6629597" y="274320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AE7C3B-FF8D-4D6D-5EC5-B7F8C77F4390}"/>
              </a:ext>
            </a:extLst>
          </p:cNvPr>
          <p:cNvSpPr/>
          <p:nvPr/>
        </p:nvSpPr>
        <p:spPr>
          <a:xfrm>
            <a:off x="-1400175" y="0"/>
            <a:ext cx="496252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E4602E-1988-DF38-0E97-8E82BF4B7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3974" y="1245201"/>
            <a:ext cx="5768339" cy="42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1636" r="-1" b="14393"/>
          <a:stretch/>
        </p:blipFill>
        <p:spPr>
          <a:xfrm>
            <a:off x="-304800" y="-69353"/>
            <a:ext cx="20175477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9163556" y="4274164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12769043" y="0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12974979" y="274320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1B22F8-9BFA-7554-7A21-4B148A53BF93}"/>
              </a:ext>
            </a:extLst>
          </p:cNvPr>
          <p:cNvSpPr/>
          <p:nvPr/>
        </p:nvSpPr>
        <p:spPr>
          <a:xfrm>
            <a:off x="0" y="0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80A87C-1314-2CCF-83DD-C21C425F3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8221"/>
            <a:ext cx="5768339" cy="4261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C2DC6-4302-4717-B56D-DFAF136883C5}"/>
              </a:ext>
            </a:extLst>
          </p:cNvPr>
          <p:cNvSpPr txBox="1"/>
          <p:nvPr/>
        </p:nvSpPr>
        <p:spPr>
          <a:xfrm>
            <a:off x="5768340" y="1298221"/>
            <a:ext cx="3674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</a:rPr>
              <a:t>Keith Gill &amp; the short squeeze</a:t>
            </a: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E08015-8B0F-E3A4-84F5-A418A17EBC94}"/>
              </a:ext>
            </a:extLst>
          </p:cNvPr>
          <p:cNvGrpSpPr/>
          <p:nvPr/>
        </p:nvGrpSpPr>
        <p:grpSpPr>
          <a:xfrm>
            <a:off x="253264" y="6993598"/>
            <a:ext cx="8873637" cy="3716964"/>
            <a:chOff x="253264" y="1570518"/>
            <a:chExt cx="8873637" cy="3716964"/>
          </a:xfrm>
        </p:grpSpPr>
        <p:pic>
          <p:nvPicPr>
            <p:cNvPr id="25" name="Picture 2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68CD38A-1D10-C735-0979-D53075FB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64" y="1570518"/>
              <a:ext cx="5261811" cy="37169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80A4F6-C89C-32E4-149D-DAAC5A86F2D7}"/>
                </a:ext>
              </a:extLst>
            </p:cNvPr>
            <p:cNvSpPr txBox="1"/>
            <p:nvPr/>
          </p:nvSpPr>
          <p:spPr>
            <a:xfrm>
              <a:off x="5844443" y="1678471"/>
              <a:ext cx="3282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spc="-150" dirty="0">
                  <a:solidFill>
                    <a:schemeClr val="bg1"/>
                  </a:solidFill>
                </a:rPr>
                <a:t>YOLO Traders and Diamond Hands </a:t>
              </a:r>
              <a:r>
                <a:rPr lang="en-US" sz="4000" dirty="0"/>
                <a:t>💎</a:t>
              </a:r>
              <a:endParaRPr lang="en-US" sz="4000" b="1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45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lose up of a graph&#10;&#10;Description automatically generated">
            <a:extLst>
              <a:ext uri="{FF2B5EF4-FFF2-40B4-BE49-F238E27FC236}">
                <a16:creationId xmlns:a16="http://schemas.microsoft.com/office/drawing/2014/main" id="{00D43102-BEFF-9831-2C9A-613466A3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9685"/>
            <a:ext cx="12192000" cy="6858000"/>
          </a:xfrm>
          <a:prstGeom prst="rect">
            <a:avLst/>
          </a:prstGeom>
        </p:spPr>
      </p:pic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1636" r="-1" b="14393"/>
          <a:stretch/>
        </p:blipFill>
        <p:spPr>
          <a:xfrm>
            <a:off x="-304800" y="-69353"/>
            <a:ext cx="20175477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9163556" y="4274164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12769043" y="0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12974979" y="274320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1B22F8-9BFA-7554-7A21-4B148A53BF93}"/>
              </a:ext>
            </a:extLst>
          </p:cNvPr>
          <p:cNvSpPr/>
          <p:nvPr/>
        </p:nvSpPr>
        <p:spPr>
          <a:xfrm>
            <a:off x="0" y="0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80A87C-1314-2CCF-83DD-C21C425F3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73" y="-4738614"/>
            <a:ext cx="5768339" cy="4261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C2DC6-4302-4717-B56D-DFAF136883C5}"/>
              </a:ext>
            </a:extLst>
          </p:cNvPr>
          <p:cNvSpPr txBox="1"/>
          <p:nvPr/>
        </p:nvSpPr>
        <p:spPr>
          <a:xfrm>
            <a:off x="5713365" y="-4738614"/>
            <a:ext cx="417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</a:rPr>
              <a:t>Keith Gill &amp; the short squeeze</a:t>
            </a: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26266A-C6DE-89A1-E07A-27D77FF16BC1}"/>
              </a:ext>
            </a:extLst>
          </p:cNvPr>
          <p:cNvGrpSpPr/>
          <p:nvPr/>
        </p:nvGrpSpPr>
        <p:grpSpPr>
          <a:xfrm>
            <a:off x="253264" y="1570518"/>
            <a:ext cx="8873637" cy="3716964"/>
            <a:chOff x="253264" y="1570518"/>
            <a:chExt cx="8873637" cy="3716964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8315FF2-548D-0838-2A30-A4CA1492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64" y="1570518"/>
              <a:ext cx="5261811" cy="37169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B0A0E-1E75-1B82-3543-1003EB2D9447}"/>
                </a:ext>
              </a:extLst>
            </p:cNvPr>
            <p:cNvSpPr txBox="1"/>
            <p:nvPr/>
          </p:nvSpPr>
          <p:spPr>
            <a:xfrm>
              <a:off x="5844443" y="1678471"/>
              <a:ext cx="3282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spc="-150" dirty="0">
                  <a:solidFill>
                    <a:schemeClr val="bg1"/>
                  </a:solidFill>
                </a:rPr>
                <a:t>YOLO Traders and Diamond Hands </a:t>
              </a:r>
              <a:r>
                <a:rPr lang="en-US" sz="4000" dirty="0"/>
                <a:t>💎</a:t>
              </a:r>
              <a:endParaRPr lang="en-US" sz="4000" b="1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 descr="A screenshot of a document&#10;&#10;Description automatically generated">
            <a:extLst>
              <a:ext uri="{FF2B5EF4-FFF2-40B4-BE49-F238E27FC236}">
                <a16:creationId xmlns:a16="http://schemas.microsoft.com/office/drawing/2014/main" id="{76BBDC4F-D287-E795-DE12-4D464BBB2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36" y="7742761"/>
            <a:ext cx="4107759" cy="4251414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22CDBFAE-2AD3-BEC6-DEB0-8BDDEEEABA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7783"/>
          <a:stretch/>
        </p:blipFill>
        <p:spPr>
          <a:xfrm>
            <a:off x="1642739" y="7742761"/>
            <a:ext cx="4107759" cy="42514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291EF14-BB13-0936-04B4-6EEFB88372BF}"/>
              </a:ext>
            </a:extLst>
          </p:cNvPr>
          <p:cNvSpPr txBox="1"/>
          <p:nvPr/>
        </p:nvSpPr>
        <p:spPr>
          <a:xfrm>
            <a:off x="347347" y="7711419"/>
            <a:ext cx="6657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Social Media Sentiment &amp; Stock Performance</a:t>
            </a:r>
          </a:p>
        </p:txBody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DED6FE39-5BD2-BE34-A8AA-389CC46E48AC}"/>
              </a:ext>
            </a:extLst>
          </p:cNvPr>
          <p:cNvSpPr/>
          <p:nvPr/>
        </p:nvSpPr>
        <p:spPr>
          <a:xfrm>
            <a:off x="1489590" y="7988160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45201307-3ECA-CA87-BA13-822D044FBBED}"/>
              </a:ext>
            </a:extLst>
          </p:cNvPr>
          <p:cNvSpPr/>
          <p:nvPr/>
        </p:nvSpPr>
        <p:spPr>
          <a:xfrm>
            <a:off x="6177334" y="7988160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39BC25-10E0-B055-E324-840D0D938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87" y="8342294"/>
            <a:ext cx="2761689" cy="2040292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213532-809E-10C3-76DF-689159174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12" y="8342294"/>
            <a:ext cx="2761690" cy="204029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0E16CE9-5C3B-8839-8932-00331C93FAB8}"/>
              </a:ext>
            </a:extLst>
          </p:cNvPr>
          <p:cNvSpPr txBox="1"/>
          <p:nvPr/>
        </p:nvSpPr>
        <p:spPr>
          <a:xfrm>
            <a:off x="1628885" y="9868468"/>
            <a:ext cx="4094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Twitter sentiment and market volatility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991B5-1F8E-C46C-D9CB-BD3D0CEFD376}"/>
              </a:ext>
            </a:extLst>
          </p:cNvPr>
          <p:cNvSpPr txBox="1"/>
          <p:nvPr/>
        </p:nvSpPr>
        <p:spPr>
          <a:xfrm>
            <a:off x="6546144" y="9905438"/>
            <a:ext cx="3658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WSB sentiment &amp; GME returns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graph&#10;&#10;Description automatically generated">
            <a:extLst>
              <a:ext uri="{FF2B5EF4-FFF2-40B4-BE49-F238E27FC236}">
                <a16:creationId xmlns:a16="http://schemas.microsoft.com/office/drawing/2014/main" id="{E6BCC51F-F387-9FEE-D021-F329676C4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1636" r="-1" b="14393"/>
          <a:stretch/>
        </p:blipFill>
        <p:spPr>
          <a:xfrm>
            <a:off x="0" y="-7404410"/>
            <a:ext cx="20175477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8858756" y="-3060893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13073843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13279779" y="-7060737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1B22F8-9BFA-7554-7A21-4B148A53BF93}"/>
              </a:ext>
            </a:extLst>
          </p:cNvPr>
          <p:cNvSpPr/>
          <p:nvPr/>
        </p:nvSpPr>
        <p:spPr>
          <a:xfrm>
            <a:off x="304800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80A87C-1314-2CCF-83DD-C21C425F3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7" y="-12073671"/>
            <a:ext cx="5768339" cy="4261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C2DC6-4302-4717-B56D-DFAF136883C5}"/>
              </a:ext>
            </a:extLst>
          </p:cNvPr>
          <p:cNvSpPr txBox="1"/>
          <p:nvPr/>
        </p:nvSpPr>
        <p:spPr>
          <a:xfrm>
            <a:off x="6018165" y="-12073671"/>
            <a:ext cx="417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</a:rPr>
              <a:t>Keith Gill &amp; the short squeeze</a:t>
            </a: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26266A-C6DE-89A1-E07A-27D77FF16BC1}"/>
              </a:ext>
            </a:extLst>
          </p:cNvPr>
          <p:cNvGrpSpPr/>
          <p:nvPr/>
        </p:nvGrpSpPr>
        <p:grpSpPr>
          <a:xfrm>
            <a:off x="558064" y="-5764539"/>
            <a:ext cx="8873637" cy="3716964"/>
            <a:chOff x="253264" y="1570518"/>
            <a:chExt cx="8873637" cy="3716964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8315FF2-548D-0838-2A30-A4CA1492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64" y="1570518"/>
              <a:ext cx="5261811" cy="37169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B0A0E-1E75-1B82-3543-1003EB2D9447}"/>
                </a:ext>
              </a:extLst>
            </p:cNvPr>
            <p:cNvSpPr txBox="1"/>
            <p:nvPr/>
          </p:nvSpPr>
          <p:spPr>
            <a:xfrm>
              <a:off x="5844443" y="1678471"/>
              <a:ext cx="3282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spc="-150" dirty="0">
                  <a:solidFill>
                    <a:schemeClr val="bg1"/>
                  </a:solidFill>
                </a:rPr>
                <a:t>YOLO Traders and Diamond Hands </a:t>
              </a:r>
              <a:r>
                <a:rPr lang="en-US" sz="4000" dirty="0"/>
                <a:t>💎</a:t>
              </a:r>
              <a:endParaRPr lang="en-US" sz="4000" b="1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 descr="A screenshot of a document&#10;&#10;Description automatically generated">
            <a:extLst>
              <a:ext uri="{FF2B5EF4-FFF2-40B4-BE49-F238E27FC236}">
                <a16:creationId xmlns:a16="http://schemas.microsoft.com/office/drawing/2014/main" id="{6FC070CD-A8CC-41E9-C0CB-3C5E48791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59" y="3429000"/>
            <a:ext cx="4107759" cy="425141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797F2F8-FFEC-FBCB-E01E-F45BACB556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7783"/>
          <a:stretch/>
        </p:blipFill>
        <p:spPr>
          <a:xfrm>
            <a:off x="1694162" y="3429000"/>
            <a:ext cx="4107759" cy="4251414"/>
          </a:xfrm>
          <a:prstGeom prst="rect">
            <a:avLst/>
          </a:prstGeom>
        </p:spPr>
      </p:pic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F772137F-48B6-4FC7-5029-484F19103AE2}"/>
              </a:ext>
            </a:extLst>
          </p:cNvPr>
          <p:cNvSpPr/>
          <p:nvPr/>
        </p:nvSpPr>
        <p:spPr>
          <a:xfrm>
            <a:off x="1541013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E8F5D894-0DDB-8CC1-521D-FD1B7D7682FC}"/>
              </a:ext>
            </a:extLst>
          </p:cNvPr>
          <p:cNvSpPr/>
          <p:nvPr/>
        </p:nvSpPr>
        <p:spPr>
          <a:xfrm>
            <a:off x="6228757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926936-E141-5C66-07B6-8CC518BBF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10" y="4028533"/>
            <a:ext cx="2761689" cy="2040292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AF8A89-6964-D4FB-E4F2-D1E42218B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35" y="4028533"/>
            <a:ext cx="2761690" cy="20402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91DBE-3152-6C0B-413A-9684B0AF9738}"/>
              </a:ext>
            </a:extLst>
          </p:cNvPr>
          <p:cNvSpPr txBox="1"/>
          <p:nvPr/>
        </p:nvSpPr>
        <p:spPr>
          <a:xfrm>
            <a:off x="1680308" y="5554707"/>
            <a:ext cx="4094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Twitter sentiment and market volatility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5246C-5E20-3586-6E1C-7FB89C912396}"/>
              </a:ext>
            </a:extLst>
          </p:cNvPr>
          <p:cNvSpPr txBox="1"/>
          <p:nvPr/>
        </p:nvSpPr>
        <p:spPr>
          <a:xfrm>
            <a:off x="6597567" y="5591677"/>
            <a:ext cx="3658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WSB sentiment &amp; GME returns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16427-DB64-0D48-A51D-FCBA897E33B0}"/>
              </a:ext>
            </a:extLst>
          </p:cNvPr>
          <p:cNvSpPr txBox="1"/>
          <p:nvPr/>
        </p:nvSpPr>
        <p:spPr>
          <a:xfrm>
            <a:off x="388565" y="267453"/>
            <a:ext cx="66573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Social Media Sentiment &amp; Stock Performance</a:t>
            </a:r>
          </a:p>
          <a:p>
            <a:endParaRPr lang="en-GB" sz="4000" b="1" spc="-15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en-GB" sz="4000" b="1" spc="-15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en-US" sz="4000" b="1" spc="-15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8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graph&#10;&#10;Description automatically generated">
            <a:extLst>
              <a:ext uri="{FF2B5EF4-FFF2-40B4-BE49-F238E27FC236}">
                <a16:creationId xmlns:a16="http://schemas.microsoft.com/office/drawing/2014/main" id="{B0D4CC91-D401-4CB0-9D32-74612B304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1636" r="-1" b="14393"/>
          <a:stretch/>
        </p:blipFill>
        <p:spPr>
          <a:xfrm>
            <a:off x="0" y="-7404410"/>
            <a:ext cx="20175477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8858756" y="-3060893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13073843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13279779" y="-7060737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1B22F8-9BFA-7554-7A21-4B148A53BF93}"/>
              </a:ext>
            </a:extLst>
          </p:cNvPr>
          <p:cNvSpPr/>
          <p:nvPr/>
        </p:nvSpPr>
        <p:spPr>
          <a:xfrm>
            <a:off x="304800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80A87C-1314-2CCF-83DD-C21C425F3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7" y="-12073671"/>
            <a:ext cx="5768339" cy="4261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C2DC6-4302-4717-B56D-DFAF136883C5}"/>
              </a:ext>
            </a:extLst>
          </p:cNvPr>
          <p:cNvSpPr txBox="1"/>
          <p:nvPr/>
        </p:nvSpPr>
        <p:spPr>
          <a:xfrm>
            <a:off x="6018165" y="-12073671"/>
            <a:ext cx="417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</a:rPr>
              <a:t>Keith Gill &amp; the short squeeze</a:t>
            </a: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26266A-C6DE-89A1-E07A-27D77FF16BC1}"/>
              </a:ext>
            </a:extLst>
          </p:cNvPr>
          <p:cNvGrpSpPr/>
          <p:nvPr/>
        </p:nvGrpSpPr>
        <p:grpSpPr>
          <a:xfrm>
            <a:off x="558064" y="-5764539"/>
            <a:ext cx="8873637" cy="3716964"/>
            <a:chOff x="253264" y="1570518"/>
            <a:chExt cx="8873637" cy="3716964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8315FF2-548D-0838-2A30-A4CA1492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64" y="1570518"/>
              <a:ext cx="5261811" cy="37169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B0A0E-1E75-1B82-3543-1003EB2D9447}"/>
                </a:ext>
              </a:extLst>
            </p:cNvPr>
            <p:cNvSpPr txBox="1"/>
            <p:nvPr/>
          </p:nvSpPr>
          <p:spPr>
            <a:xfrm>
              <a:off x="5844443" y="1678471"/>
              <a:ext cx="3282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spc="-150" dirty="0">
                  <a:solidFill>
                    <a:schemeClr val="bg1"/>
                  </a:solidFill>
                </a:rPr>
                <a:t>YOLO Traders and Diamond Hands </a:t>
              </a:r>
              <a:r>
                <a:rPr lang="en-US" sz="4000" dirty="0"/>
                <a:t>💎</a:t>
              </a:r>
              <a:endParaRPr lang="en-US" sz="4000" b="1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 descr="A screenshot of a document&#10;&#10;Description automatically generated">
            <a:extLst>
              <a:ext uri="{FF2B5EF4-FFF2-40B4-BE49-F238E27FC236}">
                <a16:creationId xmlns:a16="http://schemas.microsoft.com/office/drawing/2014/main" id="{6FC070CD-A8CC-41E9-C0CB-3C5E48791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59" y="3429000"/>
            <a:ext cx="4107759" cy="425141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797F2F8-FFEC-FBCB-E01E-F45BACB556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7783"/>
          <a:stretch/>
        </p:blipFill>
        <p:spPr>
          <a:xfrm>
            <a:off x="1689074" y="511937"/>
            <a:ext cx="4107759" cy="4251414"/>
          </a:xfrm>
          <a:prstGeom prst="rect">
            <a:avLst/>
          </a:prstGeom>
        </p:spPr>
      </p:pic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F772137F-48B6-4FC7-5029-484F19103AE2}"/>
              </a:ext>
            </a:extLst>
          </p:cNvPr>
          <p:cNvSpPr/>
          <p:nvPr/>
        </p:nvSpPr>
        <p:spPr>
          <a:xfrm>
            <a:off x="1541013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E8F5D894-0DDB-8CC1-521D-FD1B7D7682FC}"/>
              </a:ext>
            </a:extLst>
          </p:cNvPr>
          <p:cNvSpPr/>
          <p:nvPr/>
        </p:nvSpPr>
        <p:spPr>
          <a:xfrm>
            <a:off x="6228757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926936-E141-5C66-07B6-8CC518BBF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10" y="4028533"/>
            <a:ext cx="2761689" cy="2040292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AF8A89-6964-D4FB-E4F2-D1E42218B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35" y="4028533"/>
            <a:ext cx="2761690" cy="20402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91DBE-3152-6C0B-413A-9684B0AF9738}"/>
              </a:ext>
            </a:extLst>
          </p:cNvPr>
          <p:cNvSpPr txBox="1"/>
          <p:nvPr/>
        </p:nvSpPr>
        <p:spPr>
          <a:xfrm>
            <a:off x="1680308" y="5554707"/>
            <a:ext cx="4094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Twitter sentiment and market volatility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5246C-5E20-3586-6E1C-7FB89C912396}"/>
              </a:ext>
            </a:extLst>
          </p:cNvPr>
          <p:cNvSpPr txBox="1"/>
          <p:nvPr/>
        </p:nvSpPr>
        <p:spPr>
          <a:xfrm>
            <a:off x="6597567" y="5591677"/>
            <a:ext cx="3658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WSB sentiment &amp; GME returns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FCE470-ADC0-47E7-4665-1FA4EA0C849D}"/>
              </a:ext>
            </a:extLst>
          </p:cNvPr>
          <p:cNvSpPr txBox="1"/>
          <p:nvPr/>
        </p:nvSpPr>
        <p:spPr>
          <a:xfrm>
            <a:off x="388565" y="267453"/>
            <a:ext cx="66573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>
                    <a:alpha val="10000"/>
                  </a:schemeClr>
                </a:solidFill>
                <a:latin typeface="Bahnschrift SemiBold SemiConden" panose="020B0502040204020203" pitchFamily="34" charset="0"/>
              </a:rPr>
              <a:t>Social Media Sentiment &amp; Stock Performance</a:t>
            </a:r>
          </a:p>
          <a:p>
            <a:endParaRPr lang="en-GB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  <a:p>
            <a:endParaRPr lang="en-GB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  <a:p>
            <a:endParaRPr lang="en-US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graph&#10;&#10;Description automatically generated">
            <a:extLst>
              <a:ext uri="{FF2B5EF4-FFF2-40B4-BE49-F238E27FC236}">
                <a16:creationId xmlns:a16="http://schemas.microsoft.com/office/drawing/2014/main" id="{9DBCD688-7AF4-8587-535F-0C5B1CC6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ull statue in a city street&#10;&#10;Description automatically generated">
            <a:extLst>
              <a:ext uri="{FF2B5EF4-FFF2-40B4-BE49-F238E27FC236}">
                <a16:creationId xmlns:a16="http://schemas.microsoft.com/office/drawing/2014/main" id="{5386132C-4628-C1E8-8C8D-5FEA0B697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1636" r="-1" b="14393"/>
          <a:stretch/>
        </p:blipFill>
        <p:spPr>
          <a:xfrm>
            <a:off x="-5982814" y="-10198026"/>
            <a:ext cx="20175477" cy="74044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B68F92-40B8-6CD5-748E-12E3B85D6F98}"/>
              </a:ext>
            </a:extLst>
          </p:cNvPr>
          <p:cNvGrpSpPr/>
          <p:nvPr/>
        </p:nvGrpSpPr>
        <p:grpSpPr>
          <a:xfrm>
            <a:off x="-8858756" y="-3060893"/>
            <a:ext cx="9747504" cy="2092881"/>
            <a:chOff x="2100072" y="4229647"/>
            <a:chExt cx="9747504" cy="20928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83D88-BCE1-A1FE-06A1-2760C0FE38B4}"/>
                </a:ext>
              </a:extLst>
            </p:cNvPr>
            <p:cNvSpPr txBox="1"/>
            <p:nvPr/>
          </p:nvSpPr>
          <p:spPr>
            <a:xfrm>
              <a:off x="2100072" y="4229647"/>
              <a:ext cx="974750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WALLSTREETBETS</a:t>
              </a:r>
              <a:endParaRPr lang="en-US" sz="13000" b="1" dirty="0">
                <a:solidFill>
                  <a:schemeClr val="bg1"/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B4333-65AB-4C4F-2A18-B51914A1A9CE}"/>
                </a:ext>
              </a:extLst>
            </p:cNvPr>
            <p:cNvSpPr txBox="1"/>
            <p:nvPr/>
          </p:nvSpPr>
          <p:spPr>
            <a:xfrm>
              <a:off x="4976014" y="5953196"/>
              <a:ext cx="2634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A sentiment analysis</a:t>
              </a:r>
              <a:endParaRPr lang="en-US" dirty="0">
                <a:solidFill>
                  <a:schemeClr val="bg1"/>
                </a:solidFill>
                <a:latin typeface="Amasis MT Pro Black" panose="02040A040500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363B03-72EB-E8DE-BBE8-96AA36AD55A5}"/>
              </a:ext>
            </a:extLst>
          </p:cNvPr>
          <p:cNvSpPr/>
          <p:nvPr/>
        </p:nvSpPr>
        <p:spPr>
          <a:xfrm>
            <a:off x="13073843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E714B5-088F-495E-EE91-464BC35A0651}"/>
              </a:ext>
            </a:extLst>
          </p:cNvPr>
          <p:cNvGrpSpPr/>
          <p:nvPr/>
        </p:nvGrpSpPr>
        <p:grpSpPr>
          <a:xfrm>
            <a:off x="13279779" y="-7060737"/>
            <a:ext cx="5127558" cy="5312913"/>
            <a:chOff x="6629597" y="274320"/>
            <a:chExt cx="5127558" cy="53129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F62AB-7932-5FCA-70B2-C6730FFE67EE}"/>
                </a:ext>
              </a:extLst>
            </p:cNvPr>
            <p:cNvSpPr txBox="1"/>
            <p:nvPr/>
          </p:nvSpPr>
          <p:spPr>
            <a:xfrm>
              <a:off x="6629597" y="274320"/>
              <a:ext cx="410721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WallStreetBets</a:t>
              </a:r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Subreddit</a:t>
              </a:r>
              <a:endParaRPr lang="en-US" sz="32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019D2-5B2D-17F8-156E-CB6A204652ED}"/>
                </a:ext>
              </a:extLst>
            </p:cNvPr>
            <p:cNvSpPr txBox="1"/>
            <p:nvPr/>
          </p:nvSpPr>
          <p:spPr>
            <a:xfrm>
              <a:off x="6753029" y="1678471"/>
              <a:ext cx="5004126" cy="390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b="1" spc="-150" dirty="0">
                  <a:solidFill>
                    <a:schemeClr val="bg1"/>
                  </a:solidFill>
                </a:rPr>
                <a:t>Keith Gill: </a:t>
              </a:r>
              <a:r>
                <a:rPr lang="en-GB" sz="4000" b="1" spc="-150" dirty="0">
                  <a:solidFill>
                    <a:schemeClr val="accent6"/>
                  </a:solidFill>
                </a:rPr>
                <a:t>$79,000,000</a:t>
              </a:r>
            </a:p>
            <a:p>
              <a:pPr algn="r"/>
              <a:r>
                <a:rPr lang="en-GB" sz="2800" b="1" spc="-150" dirty="0">
                  <a:solidFill>
                    <a:schemeClr val="bg1"/>
                  </a:solidFill>
                </a:rPr>
                <a:t>In a single day</a:t>
              </a:r>
            </a:p>
            <a:p>
              <a:pPr algn="r"/>
              <a:endParaRPr lang="en-GB" sz="32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sz="2000" b="1" spc="-150" dirty="0">
                  <a:solidFill>
                    <a:schemeClr val="bg1"/>
                  </a:solidFill>
                </a:rPr>
                <a:t>led to a</a:t>
              </a:r>
              <a:r>
                <a:rPr lang="en-GB" sz="3200" b="1" spc="-150" dirty="0">
                  <a:solidFill>
                    <a:schemeClr val="bg1"/>
                  </a:solidFill>
                </a:rPr>
                <a:t> US Government  </a:t>
              </a:r>
            </a:p>
            <a:p>
              <a:pPr algn="r"/>
              <a:r>
                <a:rPr lang="en-GB" sz="3200" b="1" spc="-150" dirty="0">
                  <a:solidFill>
                    <a:schemeClr val="bg1"/>
                  </a:solidFill>
                </a:rPr>
                <a:t>Investigation</a:t>
              </a:r>
            </a:p>
            <a:p>
              <a:pPr algn="r"/>
              <a:endParaRPr lang="en-GB" sz="2800" b="1" spc="-150" dirty="0">
                <a:solidFill>
                  <a:schemeClr val="bg1"/>
                </a:solidFill>
              </a:endParaRPr>
            </a:p>
            <a:p>
              <a:pPr algn="r"/>
              <a:r>
                <a:rPr lang="en-GB" b="1" spc="-150" dirty="0">
                  <a:solidFill>
                    <a:schemeClr val="bg1"/>
                  </a:solidFill>
                </a:rPr>
                <a:t>adapted into a</a:t>
              </a:r>
              <a:r>
                <a:rPr lang="en-GB" sz="2400" b="1" spc="-150" dirty="0">
                  <a:solidFill>
                    <a:schemeClr val="bg1"/>
                  </a:solidFill>
                </a:rPr>
                <a:t> Netflix Documentary &amp; </a:t>
              </a:r>
            </a:p>
            <a:p>
              <a:pPr algn="r"/>
              <a:r>
                <a:rPr lang="en-GB" sz="2400" b="1" spc="-150" dirty="0">
                  <a:solidFill>
                    <a:schemeClr val="bg1"/>
                  </a:solidFill>
                </a:rPr>
                <a:t>Major Motion Picture</a:t>
              </a:r>
              <a:endParaRPr lang="en-US" sz="2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1B22F8-9BFA-7554-7A21-4B148A53BF93}"/>
              </a:ext>
            </a:extLst>
          </p:cNvPr>
          <p:cNvSpPr/>
          <p:nvPr/>
        </p:nvSpPr>
        <p:spPr>
          <a:xfrm>
            <a:off x="304800" y="-7335057"/>
            <a:ext cx="576834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80A87C-1314-2CCF-83DD-C21C425F3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7" y="-12073671"/>
            <a:ext cx="5768339" cy="4261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C2DC6-4302-4717-B56D-DFAF136883C5}"/>
              </a:ext>
            </a:extLst>
          </p:cNvPr>
          <p:cNvSpPr txBox="1"/>
          <p:nvPr/>
        </p:nvSpPr>
        <p:spPr>
          <a:xfrm>
            <a:off x="6018165" y="-12073671"/>
            <a:ext cx="417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/>
                </a:solidFill>
              </a:rPr>
              <a:t>Keith Gill &amp; the short squeeze</a:t>
            </a: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GB" sz="4000" b="1" spc="-150" dirty="0">
              <a:solidFill>
                <a:schemeClr val="bg1"/>
              </a:solidFill>
            </a:endParaRPr>
          </a:p>
          <a:p>
            <a:endParaRPr 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26266A-C6DE-89A1-E07A-27D77FF16BC1}"/>
              </a:ext>
            </a:extLst>
          </p:cNvPr>
          <p:cNvGrpSpPr/>
          <p:nvPr/>
        </p:nvGrpSpPr>
        <p:grpSpPr>
          <a:xfrm>
            <a:off x="558064" y="-5764539"/>
            <a:ext cx="8873637" cy="3716964"/>
            <a:chOff x="253264" y="1570518"/>
            <a:chExt cx="8873637" cy="3716964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8315FF2-548D-0838-2A30-A4CA1492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64" y="1570518"/>
              <a:ext cx="5261811" cy="37169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B0A0E-1E75-1B82-3543-1003EB2D9447}"/>
                </a:ext>
              </a:extLst>
            </p:cNvPr>
            <p:cNvSpPr txBox="1"/>
            <p:nvPr/>
          </p:nvSpPr>
          <p:spPr>
            <a:xfrm>
              <a:off x="5844443" y="1678471"/>
              <a:ext cx="3282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spc="-150" dirty="0">
                  <a:solidFill>
                    <a:schemeClr val="bg1"/>
                  </a:solidFill>
                </a:rPr>
                <a:t>YOLO Traders and Diamond Hands </a:t>
              </a:r>
              <a:r>
                <a:rPr lang="en-US" sz="4000" dirty="0"/>
                <a:t>💎</a:t>
              </a:r>
              <a:endParaRPr lang="en-US" sz="4000" b="1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 descr="A screenshot of a document&#10;&#10;Description automatically generated">
            <a:extLst>
              <a:ext uri="{FF2B5EF4-FFF2-40B4-BE49-F238E27FC236}">
                <a16:creationId xmlns:a16="http://schemas.microsoft.com/office/drawing/2014/main" id="{6FC070CD-A8CC-41E9-C0CB-3C5E48791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99" y="407704"/>
            <a:ext cx="4107759" cy="425141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797F2F8-FFEC-FBCB-E01E-F45BACB556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7783"/>
          <a:stretch/>
        </p:blipFill>
        <p:spPr>
          <a:xfrm>
            <a:off x="1666843" y="3429000"/>
            <a:ext cx="4107759" cy="4251414"/>
          </a:xfrm>
          <a:prstGeom prst="rect">
            <a:avLst/>
          </a:prstGeom>
        </p:spPr>
      </p:pic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F772137F-48B6-4FC7-5029-484F19103AE2}"/>
              </a:ext>
            </a:extLst>
          </p:cNvPr>
          <p:cNvSpPr/>
          <p:nvPr/>
        </p:nvSpPr>
        <p:spPr>
          <a:xfrm>
            <a:off x="1541013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E8F5D894-0DDB-8CC1-521D-FD1B7D7682FC}"/>
              </a:ext>
            </a:extLst>
          </p:cNvPr>
          <p:cNvSpPr/>
          <p:nvPr/>
        </p:nvSpPr>
        <p:spPr>
          <a:xfrm>
            <a:off x="6228757" y="3674399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926936-E141-5C66-07B6-8CC518BBF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10" y="4028533"/>
            <a:ext cx="2761689" cy="2040292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AF8A89-6964-D4FB-E4F2-D1E42218B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35" y="4028533"/>
            <a:ext cx="2761690" cy="20402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91DBE-3152-6C0B-413A-9684B0AF9738}"/>
              </a:ext>
            </a:extLst>
          </p:cNvPr>
          <p:cNvSpPr txBox="1"/>
          <p:nvPr/>
        </p:nvSpPr>
        <p:spPr>
          <a:xfrm>
            <a:off x="1680308" y="5554707"/>
            <a:ext cx="4094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Twitter sentiment and market volatility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5246C-5E20-3586-6E1C-7FB89C912396}"/>
              </a:ext>
            </a:extLst>
          </p:cNvPr>
          <p:cNvSpPr txBox="1"/>
          <p:nvPr/>
        </p:nvSpPr>
        <p:spPr>
          <a:xfrm>
            <a:off x="6597567" y="5591677"/>
            <a:ext cx="3658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WSB sentiment &amp; GME returns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pic>
        <p:nvPicPr>
          <p:cNvPr id="33" name="Picture 32" descr="A colorful gradient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5356F5D9-A7E7-9C7E-330F-514780681D9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" y="8936726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586B5E9-CC01-6CBF-957C-159975CE8DFA}"/>
              </a:ext>
            </a:extLst>
          </p:cNvPr>
          <p:cNvSpPr/>
          <p:nvPr/>
        </p:nvSpPr>
        <p:spPr>
          <a:xfrm>
            <a:off x="-1080729" y="8784705"/>
            <a:ext cx="14071600" cy="740441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F8728-9FF4-3C56-09D6-401A340FB496}"/>
              </a:ext>
            </a:extLst>
          </p:cNvPr>
          <p:cNvSpPr txBox="1"/>
          <p:nvPr/>
        </p:nvSpPr>
        <p:spPr>
          <a:xfrm>
            <a:off x="1038344" y="11857894"/>
            <a:ext cx="2319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PRAW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A91677-9E8A-FB53-87EB-B6002FFF701B}"/>
              </a:ext>
            </a:extLst>
          </p:cNvPr>
          <p:cNvSpPr txBox="1"/>
          <p:nvPr/>
        </p:nvSpPr>
        <p:spPr>
          <a:xfrm>
            <a:off x="4605483" y="11857894"/>
            <a:ext cx="2576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VADER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1F592D-C49B-D817-F53A-380AB69516C8}"/>
              </a:ext>
            </a:extLst>
          </p:cNvPr>
          <p:cNvSpPr txBox="1"/>
          <p:nvPr/>
        </p:nvSpPr>
        <p:spPr>
          <a:xfrm>
            <a:off x="7806663" y="11825191"/>
            <a:ext cx="3771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DATA ANALYSIS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</a:rPr>
              <a:t>LIBRARYS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37" name="Picture 36" descr="A red circle with a white and blue logo&#10;&#10;Description automatically generated with medium confidence">
            <a:extLst>
              <a:ext uri="{FF2B5EF4-FFF2-40B4-BE49-F238E27FC236}">
                <a16:creationId xmlns:a16="http://schemas.microsoft.com/office/drawing/2014/main" id="{164F9C48-CE9F-E86D-79B4-C87CEE164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4" y="10833878"/>
            <a:ext cx="2319161" cy="115958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FE2F825-553C-FFCE-3F1C-0D26ACD82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7836" y="9883478"/>
            <a:ext cx="1345628" cy="1795129"/>
          </a:xfrm>
          <a:prstGeom prst="rect">
            <a:avLst/>
          </a:prstGeom>
        </p:spPr>
      </p:pic>
      <p:pic>
        <p:nvPicPr>
          <p:cNvPr id="39" name="Picture 3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0D7D061-D8B1-1807-F03E-A45EC17B6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39" y="11211014"/>
            <a:ext cx="7300272" cy="53933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ABDD32-2805-D2CE-69B5-5BE1B58F4C12}"/>
              </a:ext>
            </a:extLst>
          </p:cNvPr>
          <p:cNvSpPr txBox="1"/>
          <p:nvPr/>
        </p:nvSpPr>
        <p:spPr>
          <a:xfrm>
            <a:off x="388565" y="267453"/>
            <a:ext cx="66573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spc="-150" dirty="0">
                <a:solidFill>
                  <a:schemeClr val="bg1">
                    <a:alpha val="10000"/>
                  </a:schemeClr>
                </a:solidFill>
                <a:latin typeface="Bahnschrift SemiBold SemiConden" panose="020B0502040204020203" pitchFamily="34" charset="0"/>
              </a:rPr>
              <a:t>Social Media Sentiment &amp; Stock Performance</a:t>
            </a:r>
          </a:p>
          <a:p>
            <a:endParaRPr lang="en-GB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  <a:p>
            <a:endParaRPr lang="en-GB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  <a:p>
            <a:endParaRPr lang="en-US" sz="4000" b="1" spc="-150" dirty="0">
              <a:solidFill>
                <a:schemeClr val="bg1">
                  <a:alpha val="10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olorful gradient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2602A4AF-3BD0-F966-5324-6387D2FF23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 descr="A close up of a graph&#10;&#10;Description automatically generated">
            <a:extLst>
              <a:ext uri="{FF2B5EF4-FFF2-40B4-BE49-F238E27FC236}">
                <a16:creationId xmlns:a16="http://schemas.microsoft.com/office/drawing/2014/main" id="{565692C9-DA34-5631-EB4F-5CEED7D90F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8" y="-9442357"/>
            <a:ext cx="12192000" cy="6858000"/>
          </a:xfrm>
          <a:prstGeom prst="rect">
            <a:avLst/>
          </a:prstGeom>
        </p:spPr>
      </p:pic>
      <p:pic>
        <p:nvPicPr>
          <p:cNvPr id="46" name="Picture 45" descr="A screenshot of a document&#10;&#10;Description automatically generated">
            <a:extLst>
              <a:ext uri="{FF2B5EF4-FFF2-40B4-BE49-F238E27FC236}">
                <a16:creationId xmlns:a16="http://schemas.microsoft.com/office/drawing/2014/main" id="{B2E0BC43-8B38-677F-97BC-F5BFBF22E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97" y="-9034653"/>
            <a:ext cx="4107759" cy="4251414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039D14DB-7391-F93C-48D1-B09A7FD8BB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7783"/>
          <a:stretch/>
        </p:blipFill>
        <p:spPr>
          <a:xfrm>
            <a:off x="1988241" y="-6013357"/>
            <a:ext cx="4107759" cy="4251414"/>
          </a:xfrm>
          <a:prstGeom prst="rect">
            <a:avLst/>
          </a:prstGeom>
        </p:spPr>
      </p:pic>
      <p:sp>
        <p:nvSpPr>
          <p:cNvPr id="48" name="Free-form: Shape 47">
            <a:extLst>
              <a:ext uri="{FF2B5EF4-FFF2-40B4-BE49-F238E27FC236}">
                <a16:creationId xmlns:a16="http://schemas.microsoft.com/office/drawing/2014/main" id="{30225596-5164-3757-C65B-47D915B04106}"/>
              </a:ext>
            </a:extLst>
          </p:cNvPr>
          <p:cNvSpPr/>
          <p:nvPr/>
        </p:nvSpPr>
        <p:spPr>
          <a:xfrm>
            <a:off x="1862411" y="-5767958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Free-form: Shape 48">
            <a:extLst>
              <a:ext uri="{FF2B5EF4-FFF2-40B4-BE49-F238E27FC236}">
                <a16:creationId xmlns:a16="http://schemas.microsoft.com/office/drawing/2014/main" id="{68E4D8CB-EC54-FC99-D55B-FBE1E1D70C5F}"/>
              </a:ext>
            </a:extLst>
          </p:cNvPr>
          <p:cNvSpPr/>
          <p:nvPr/>
        </p:nvSpPr>
        <p:spPr>
          <a:xfrm>
            <a:off x="6550155" y="-5767958"/>
            <a:ext cx="4414058" cy="4982024"/>
          </a:xfrm>
          <a:custGeom>
            <a:avLst/>
            <a:gdLst>
              <a:gd name="connsiteX0" fmla="*/ 526483 w 3158836"/>
              <a:gd name="connsiteY0" fmla="*/ 0 h 4211782"/>
              <a:gd name="connsiteX1" fmla="*/ 1019713 w 3158836"/>
              <a:gd name="connsiteY1" fmla="*/ 0 h 4211782"/>
              <a:gd name="connsiteX2" fmla="*/ 1009068 w 3158836"/>
              <a:gd name="connsiteY2" fmla="*/ 35129 h 4211782"/>
              <a:gd name="connsiteX3" fmla="*/ 997527 w 3158836"/>
              <a:gd name="connsiteY3" fmla="*/ 152400 h 4211782"/>
              <a:gd name="connsiteX4" fmla="*/ 1565564 w 3158836"/>
              <a:gd name="connsiteY4" fmla="*/ 734291 h 4211782"/>
              <a:gd name="connsiteX5" fmla="*/ 2133601 w 3158836"/>
              <a:gd name="connsiteY5" fmla="*/ 152400 h 4211782"/>
              <a:gd name="connsiteX6" fmla="*/ 2122061 w 3158836"/>
              <a:gd name="connsiteY6" fmla="*/ 35129 h 4211782"/>
              <a:gd name="connsiteX7" fmla="*/ 2111416 w 3158836"/>
              <a:gd name="connsiteY7" fmla="*/ 0 h 4211782"/>
              <a:gd name="connsiteX8" fmla="*/ 2632353 w 3158836"/>
              <a:gd name="connsiteY8" fmla="*/ 0 h 4211782"/>
              <a:gd name="connsiteX9" fmla="*/ 3158836 w 3158836"/>
              <a:gd name="connsiteY9" fmla="*/ 526483 h 4211782"/>
              <a:gd name="connsiteX10" fmla="*/ 3158836 w 3158836"/>
              <a:gd name="connsiteY10" fmla="*/ 3685299 h 4211782"/>
              <a:gd name="connsiteX11" fmla="*/ 2632353 w 3158836"/>
              <a:gd name="connsiteY11" fmla="*/ 4211782 h 4211782"/>
              <a:gd name="connsiteX12" fmla="*/ 526483 w 3158836"/>
              <a:gd name="connsiteY12" fmla="*/ 4211782 h 4211782"/>
              <a:gd name="connsiteX13" fmla="*/ 0 w 3158836"/>
              <a:gd name="connsiteY13" fmla="*/ 3685299 h 4211782"/>
              <a:gd name="connsiteX14" fmla="*/ 0 w 3158836"/>
              <a:gd name="connsiteY14" fmla="*/ 526483 h 4211782"/>
              <a:gd name="connsiteX15" fmla="*/ 526483 w 3158836"/>
              <a:gd name="connsiteY15" fmla="*/ 0 h 421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8836" h="4211782">
                <a:moveTo>
                  <a:pt x="526483" y="0"/>
                </a:moveTo>
                <a:lnTo>
                  <a:pt x="1019713" y="0"/>
                </a:lnTo>
                <a:lnTo>
                  <a:pt x="1009068" y="35129"/>
                </a:lnTo>
                <a:cubicBezTo>
                  <a:pt x="1001501" y="73008"/>
                  <a:pt x="997527" y="112229"/>
                  <a:pt x="997527" y="152400"/>
                </a:cubicBezTo>
                <a:cubicBezTo>
                  <a:pt x="997527" y="473770"/>
                  <a:pt x="1251846" y="734291"/>
                  <a:pt x="1565564" y="734291"/>
                </a:cubicBezTo>
                <a:cubicBezTo>
                  <a:pt x="1879282" y="734291"/>
                  <a:pt x="2133601" y="473770"/>
                  <a:pt x="2133601" y="152400"/>
                </a:cubicBezTo>
                <a:cubicBezTo>
                  <a:pt x="2133601" y="112229"/>
                  <a:pt x="2129628" y="73008"/>
                  <a:pt x="2122061" y="35129"/>
                </a:cubicBezTo>
                <a:lnTo>
                  <a:pt x="2111416" y="0"/>
                </a:lnTo>
                <a:lnTo>
                  <a:pt x="2632353" y="0"/>
                </a:lnTo>
                <a:cubicBezTo>
                  <a:pt x="2923122" y="0"/>
                  <a:pt x="3158836" y="235714"/>
                  <a:pt x="3158836" y="526483"/>
                </a:cubicBezTo>
                <a:lnTo>
                  <a:pt x="3158836" y="3685299"/>
                </a:lnTo>
                <a:cubicBezTo>
                  <a:pt x="3158836" y="3976068"/>
                  <a:pt x="2923122" y="4211782"/>
                  <a:pt x="2632353" y="4211782"/>
                </a:cubicBezTo>
                <a:lnTo>
                  <a:pt x="526483" y="4211782"/>
                </a:lnTo>
                <a:cubicBezTo>
                  <a:pt x="235714" y="4211782"/>
                  <a:pt x="0" y="3976068"/>
                  <a:pt x="0" y="3685299"/>
                </a:cubicBezTo>
                <a:lnTo>
                  <a:pt x="0" y="526483"/>
                </a:lnTo>
                <a:cubicBezTo>
                  <a:pt x="0" y="235714"/>
                  <a:pt x="235714" y="0"/>
                  <a:pt x="526483" y="0"/>
                </a:cubicBezTo>
                <a:close/>
              </a:path>
            </a:pathLst>
          </a:cu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3A847C-667E-CBB1-1499-B0C9B9088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08" y="-5413824"/>
            <a:ext cx="2761689" cy="2040292"/>
          </a:xfrm>
          <a:prstGeom prst="rect">
            <a:avLst/>
          </a:prstGeom>
        </p:spPr>
      </p:pic>
      <p:pic>
        <p:nvPicPr>
          <p:cNvPr id="51" name="Picture 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EEF68-C021-9B03-7E91-7F9B434F4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33" y="-5413824"/>
            <a:ext cx="2761690" cy="20402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0F9B39-33A1-A28F-DD32-E20E32AE0CE7}"/>
              </a:ext>
            </a:extLst>
          </p:cNvPr>
          <p:cNvSpPr txBox="1"/>
          <p:nvPr/>
        </p:nvSpPr>
        <p:spPr>
          <a:xfrm>
            <a:off x="2001706" y="-3887650"/>
            <a:ext cx="40942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Twitter sentiment and market volatility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255AD8-0254-18AF-F85A-8B8175F5E026}"/>
              </a:ext>
            </a:extLst>
          </p:cNvPr>
          <p:cNvSpPr txBox="1"/>
          <p:nvPr/>
        </p:nvSpPr>
        <p:spPr>
          <a:xfrm>
            <a:off x="6918965" y="-3850680"/>
            <a:ext cx="36584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WSB sentiment &amp; GME returns</a:t>
            </a:r>
            <a:endParaRPr lang="en-US" sz="2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500" dirty="0">
              <a:latin typeface="Amasis MT Pro Black" panose="02040A040500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609293-C017-E133-26DF-6A3F59F0153C}"/>
              </a:ext>
            </a:extLst>
          </p:cNvPr>
          <p:cNvSpPr/>
          <p:nvPr/>
        </p:nvSpPr>
        <p:spPr>
          <a:xfrm>
            <a:off x="-894527" y="-232374"/>
            <a:ext cx="14071600" cy="740441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15036E-888B-4722-F1B7-C9B6CFE1C06A}"/>
              </a:ext>
            </a:extLst>
          </p:cNvPr>
          <p:cNvSpPr txBox="1"/>
          <p:nvPr/>
        </p:nvSpPr>
        <p:spPr>
          <a:xfrm>
            <a:off x="985101" y="2921168"/>
            <a:ext cx="2319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PRAW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736984-7116-5B1E-3DB6-0652841823E5}"/>
              </a:ext>
            </a:extLst>
          </p:cNvPr>
          <p:cNvSpPr txBox="1"/>
          <p:nvPr/>
        </p:nvSpPr>
        <p:spPr>
          <a:xfrm>
            <a:off x="4552240" y="2921168"/>
            <a:ext cx="2576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VADER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DB5829-DE95-205E-97AE-FEC8ECA5D847}"/>
              </a:ext>
            </a:extLst>
          </p:cNvPr>
          <p:cNvSpPr txBox="1"/>
          <p:nvPr/>
        </p:nvSpPr>
        <p:spPr>
          <a:xfrm>
            <a:off x="7753420" y="2888465"/>
            <a:ext cx="3771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DATA ANALYSIS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</a:rPr>
              <a:t>LIBRARYS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70" name="Picture 69" descr="A red circle with a white and blue logo&#10;&#10;Description automatically generated with medium confidence">
            <a:extLst>
              <a:ext uri="{FF2B5EF4-FFF2-40B4-BE49-F238E27FC236}">
                <a16:creationId xmlns:a16="http://schemas.microsoft.com/office/drawing/2014/main" id="{F88B9176-8F1A-2609-6704-0B36F5A50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1" y="1897152"/>
            <a:ext cx="2319161" cy="1159581"/>
          </a:xfrm>
          <a:prstGeom prst="rect">
            <a:avLst/>
          </a:prstGeom>
        </p:spPr>
      </p:pic>
      <p:pic>
        <p:nvPicPr>
          <p:cNvPr id="72" name="Picture 7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6C3A1C8-6E85-88CA-340F-2CFD7018E4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49" y="2261280"/>
            <a:ext cx="7300272" cy="539332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BE21347A-C7E9-FED4-4236-423726166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4593" y="946752"/>
            <a:ext cx="1345628" cy="1795129"/>
          </a:xfrm>
          <a:prstGeom prst="rect">
            <a:avLst/>
          </a:prstGeom>
        </p:spPr>
      </p:pic>
      <p:pic>
        <p:nvPicPr>
          <p:cNvPr id="82" name="Picture 81" descr="A close-up of a logo&#10;&#10;Description automatically generated">
            <a:extLst>
              <a:ext uri="{FF2B5EF4-FFF2-40B4-BE49-F238E27FC236}">
                <a16:creationId xmlns:a16="http://schemas.microsoft.com/office/drawing/2014/main" id="{472B663F-1591-9E18-868C-21B8FF2AFE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935" r="7528" b="31356"/>
          <a:stretch/>
        </p:blipFill>
        <p:spPr>
          <a:xfrm>
            <a:off x="0" y="6858000"/>
            <a:ext cx="12192000" cy="6910275"/>
          </a:xfrm>
          <a:prstGeom prst="rect">
            <a:avLst/>
          </a:prstGeom>
        </p:spPr>
      </p:pic>
      <p:pic>
        <p:nvPicPr>
          <p:cNvPr id="83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C310536-25AB-07BD-C3BB-F07956B90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71519" y="8753613"/>
            <a:ext cx="5456886" cy="4242260"/>
          </a:xfrm>
        </p:spPr>
      </p:pic>
      <p:pic>
        <p:nvPicPr>
          <p:cNvPr id="84" name="Picture 83" descr="A screenshot of a computer&#10;&#10;Description automatically generated">
            <a:extLst>
              <a:ext uri="{FF2B5EF4-FFF2-40B4-BE49-F238E27FC236}">
                <a16:creationId xmlns:a16="http://schemas.microsoft.com/office/drawing/2014/main" id="{95C32F3A-973B-8CBD-BDFA-371F195DDF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27" y="8737458"/>
            <a:ext cx="5456885" cy="129215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FEE71BF-DC7E-F5A2-D8B4-EEE81F434FB4}"/>
              </a:ext>
            </a:extLst>
          </p:cNvPr>
          <p:cNvSpPr txBox="1"/>
          <p:nvPr/>
        </p:nvSpPr>
        <p:spPr>
          <a:xfrm>
            <a:off x="571519" y="8168471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</a:rPr>
              <a:t>Reddit Request Limit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323C6A-866A-AEE5-82D3-5B9B21280792}"/>
              </a:ext>
            </a:extLst>
          </p:cNvPr>
          <p:cNvSpPr txBox="1"/>
          <p:nvPr/>
        </p:nvSpPr>
        <p:spPr>
          <a:xfrm>
            <a:off x="6424627" y="8068502"/>
            <a:ext cx="444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err="1">
                <a:solidFill>
                  <a:schemeClr val="bg1"/>
                </a:solidFill>
              </a:rPr>
              <a:t>PushShift</a:t>
            </a:r>
            <a:r>
              <a:rPr lang="en-GB" sz="3000" b="1" dirty="0">
                <a:solidFill>
                  <a:schemeClr val="bg1"/>
                </a:solidFill>
              </a:rPr>
              <a:t> Access Denial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logo&#10;&#10;Description automatically generated">
            <a:extLst>
              <a:ext uri="{FF2B5EF4-FFF2-40B4-BE49-F238E27FC236}">
                <a16:creationId xmlns:a16="http://schemas.microsoft.com/office/drawing/2014/main" id="{5E7547B5-39C0-169B-DF0A-186152591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935" r="7528" b="31356"/>
          <a:stretch/>
        </p:blipFill>
        <p:spPr>
          <a:xfrm>
            <a:off x="0" y="-52275"/>
            <a:ext cx="12192000" cy="6910275"/>
          </a:xfrm>
          <a:prstGeom prst="rect">
            <a:avLst/>
          </a:prstGeom>
        </p:spPr>
      </p:pic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6D5F0B4-2674-B11D-9C74-37EBBCF99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71519" y="1843338"/>
            <a:ext cx="5456886" cy="4242260"/>
          </a:xfrm>
        </p:spPr>
      </p:pic>
      <p:pic>
        <p:nvPicPr>
          <p:cNvPr id="8" name="Picture 7" descr="A colorful gradient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AB5A1AC1-2CC0-C798-4F31-C6EDA5A8B5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0275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B6068E-7A1B-8211-2353-22705DCCDA0E}"/>
              </a:ext>
            </a:extLst>
          </p:cNvPr>
          <p:cNvSpPr/>
          <p:nvPr/>
        </p:nvSpPr>
        <p:spPr>
          <a:xfrm>
            <a:off x="-894527" y="-7142649"/>
            <a:ext cx="14071600" cy="709037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4DEE9-D624-D7F1-C4AD-9B75CC6C3A3E}"/>
              </a:ext>
            </a:extLst>
          </p:cNvPr>
          <p:cNvSpPr txBox="1"/>
          <p:nvPr/>
        </p:nvSpPr>
        <p:spPr>
          <a:xfrm>
            <a:off x="985101" y="-3989107"/>
            <a:ext cx="2319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PRAW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5694E-175C-B854-1BE3-513617628E3A}"/>
              </a:ext>
            </a:extLst>
          </p:cNvPr>
          <p:cNvSpPr txBox="1"/>
          <p:nvPr/>
        </p:nvSpPr>
        <p:spPr>
          <a:xfrm>
            <a:off x="4552240" y="-3989107"/>
            <a:ext cx="2576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VADER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D2DFC-B334-0CCF-9C0F-79E9C3535623}"/>
              </a:ext>
            </a:extLst>
          </p:cNvPr>
          <p:cNvSpPr txBox="1"/>
          <p:nvPr/>
        </p:nvSpPr>
        <p:spPr>
          <a:xfrm>
            <a:off x="7753420" y="-4021810"/>
            <a:ext cx="3771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DATA ANALYSIS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</a:rPr>
              <a:t>LIBRARYS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red circle with a white and blue logo&#10;&#10;Description automatically generated with medium confidence">
            <a:extLst>
              <a:ext uri="{FF2B5EF4-FFF2-40B4-BE49-F238E27FC236}">
                <a16:creationId xmlns:a16="http://schemas.microsoft.com/office/drawing/2014/main" id="{A6D8D1EF-B184-E275-7FF3-228D73A2B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1" y="-5013123"/>
            <a:ext cx="2319161" cy="1159581"/>
          </a:xfrm>
          <a:prstGeom prst="rect">
            <a:avLst/>
          </a:prstGeom>
        </p:spPr>
      </p:pic>
      <p:pic>
        <p:nvPicPr>
          <p:cNvPr id="14" name="Picture 1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BE2FF41-EAB2-8C79-15E9-0DE55E0B4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81" y="-4653052"/>
            <a:ext cx="7300272" cy="53933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029913B-A894-1D20-131C-580571342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4593" y="-5963523"/>
            <a:ext cx="1345628" cy="179512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0D67060-2DA6-9572-CF0F-3EFA275E9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27" y="1827183"/>
            <a:ext cx="5456885" cy="1292158"/>
          </a:xfrm>
          <a:prstGeom prst="rect">
            <a:avLst/>
          </a:prstGeom>
        </p:spPr>
      </p:pic>
      <p:pic>
        <p:nvPicPr>
          <p:cNvPr id="18" name="Picture 17" descr="A pile of tickets with numbers and numbers&#10;&#10;Description automatically generated">
            <a:extLst>
              <a:ext uri="{FF2B5EF4-FFF2-40B4-BE49-F238E27FC236}">
                <a16:creationId xmlns:a16="http://schemas.microsoft.com/office/drawing/2014/main" id="{570E1FB0-CCAE-FFD9-34C7-38437520B5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27511" r="15313" b="42031"/>
          <a:stretch/>
        </p:blipFill>
        <p:spPr>
          <a:xfrm>
            <a:off x="12192000" y="-52275"/>
            <a:ext cx="12192001" cy="6858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EE8594-F54A-BDB5-7655-0A2975D2F8DC}"/>
              </a:ext>
            </a:extLst>
          </p:cNvPr>
          <p:cNvSpPr txBox="1"/>
          <p:nvPr/>
        </p:nvSpPr>
        <p:spPr>
          <a:xfrm>
            <a:off x="12660127" y="514017"/>
            <a:ext cx="6425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Labelling the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D2BAE-8594-C79C-FC70-59D916043248}"/>
              </a:ext>
            </a:extLst>
          </p:cNvPr>
          <p:cNvSpPr txBox="1"/>
          <p:nvPr/>
        </p:nvSpPr>
        <p:spPr>
          <a:xfrm>
            <a:off x="12660127" y="1908121"/>
            <a:ext cx="73458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50,000 data points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Limited funds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chemeClr val="bg1"/>
                </a:solidFill>
              </a:rPr>
              <a:t>Generative AI labelling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7F50CE-CD75-4E03-BA70-4FA36A5BC501}"/>
              </a:ext>
            </a:extLst>
          </p:cNvPr>
          <p:cNvSpPr txBox="1"/>
          <p:nvPr/>
        </p:nvSpPr>
        <p:spPr>
          <a:xfrm>
            <a:off x="571519" y="1258196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</a:rPr>
              <a:t>Reddit Request Limit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1B3CB-76E0-B082-9F09-0F46B4D47718}"/>
              </a:ext>
            </a:extLst>
          </p:cNvPr>
          <p:cNvSpPr txBox="1"/>
          <p:nvPr/>
        </p:nvSpPr>
        <p:spPr>
          <a:xfrm>
            <a:off x="6424627" y="1158227"/>
            <a:ext cx="444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err="1">
                <a:solidFill>
                  <a:schemeClr val="bg1"/>
                </a:solidFill>
              </a:rPr>
              <a:t>PushShift</a:t>
            </a:r>
            <a:r>
              <a:rPr lang="en-GB" sz="3000" b="1" dirty="0">
                <a:solidFill>
                  <a:schemeClr val="bg1"/>
                </a:solidFill>
              </a:rPr>
              <a:t> Access Denial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9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3223</Words>
  <Application>Microsoft Office PowerPoint</Application>
  <PresentationFormat>Widescreen</PresentationFormat>
  <Paragraphs>400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Bahnschrift</vt:lpstr>
      <vt:lpstr>Bahnschrift SemiBold SemiConden</vt:lpstr>
      <vt:lpstr>Calibri</vt:lpstr>
      <vt:lpstr>Gill Sans MT Condensed</vt:lpstr>
      <vt:lpstr>Open Sans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Harry Murphy</dc:creator>
  <cp:lastModifiedBy>Harry Murphy</cp:lastModifiedBy>
  <cp:revision>3</cp:revision>
  <dcterms:created xsi:type="dcterms:W3CDTF">2024-07-04T15:45:13Z</dcterms:created>
  <dcterms:modified xsi:type="dcterms:W3CDTF">2024-07-05T14:05:22Z</dcterms:modified>
</cp:coreProperties>
</file>